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7" r:id="rId5"/>
    <p:sldId id="260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6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4DE3-FA73-42AE-A250-E7E02376E940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CAD08-7661-455B-9179-05286FD09EF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4DE3-FA73-42AE-A250-E7E02376E940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CAD08-7661-455B-9179-05286FD09EF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4DE3-FA73-42AE-A250-E7E02376E940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CAD08-7661-455B-9179-05286FD09EF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4DE3-FA73-42AE-A250-E7E02376E940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CAD08-7661-455B-9179-05286FD09EF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4DE3-FA73-42AE-A250-E7E02376E940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CAD08-7661-455B-9179-05286FD09EF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4DE3-FA73-42AE-A250-E7E02376E940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CAD08-7661-455B-9179-05286FD09EF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4DE3-FA73-42AE-A250-E7E02376E940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CAD08-7661-455B-9179-05286FD09EF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4DE3-FA73-42AE-A250-E7E02376E940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CAD08-7661-455B-9179-05286FD09EF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4DE3-FA73-42AE-A250-E7E02376E940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CAD08-7661-455B-9179-05286FD09EF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4DE3-FA73-42AE-A250-E7E02376E940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CAD08-7661-455B-9179-05286FD09EF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4DE3-FA73-42AE-A250-E7E02376E940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CAD08-7661-455B-9179-05286FD09EF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64DE3-FA73-42AE-A250-E7E02376E940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CAD08-7661-455B-9179-05286FD09EF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社会デザイン と 人材育成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1752600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東京大学 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大学院 情報理工学系 研究科 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教授 江崎 浩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94355" y="1340768"/>
            <a:ext cx="63739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2800" dirty="0"/>
              <a:t>「</a:t>
            </a:r>
            <a:r>
              <a:rPr lang="en-US" altLang="ja-JP" sz="2800" dirty="0"/>
              <a:t>ICT</a:t>
            </a:r>
            <a:r>
              <a:rPr lang="ja-JP" altLang="ja-JP" sz="2800" dirty="0"/>
              <a:t>を生かした社会デザインと人材育成」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6856" y="0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岡村先生の基調講演から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124744"/>
            <a:ext cx="8820472" cy="561662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司法 への </a:t>
            </a:r>
            <a:r>
              <a:rPr kumimoji="1" lang="en-US" altLang="ja-JP" dirty="0" smtClean="0"/>
              <a:t>ICT</a:t>
            </a:r>
            <a:r>
              <a:rPr kumimoji="1" lang="ja-JP" altLang="en-US" dirty="0" smtClean="0"/>
              <a:t>教育 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ルール と  技術 の協同 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BYOD </a:t>
            </a:r>
            <a:r>
              <a:rPr lang="en-US" altLang="ja-JP" sz="1900" dirty="0" smtClean="0"/>
              <a:t>(Bring Your Own Device)</a:t>
            </a:r>
            <a:r>
              <a:rPr lang="ja-JP" altLang="en-US" sz="1900" dirty="0" smtClean="0"/>
              <a:t> </a:t>
            </a:r>
            <a:r>
              <a:rPr lang="ja-JP" altLang="en-US" dirty="0" smtClean="0"/>
              <a:t>の </a:t>
            </a:r>
            <a:r>
              <a:rPr lang="en-US" altLang="ja-JP" dirty="0" smtClean="0"/>
              <a:t>Native</a:t>
            </a:r>
            <a:r>
              <a:rPr lang="ja-JP" altLang="en-US" dirty="0" smtClean="0"/>
              <a:t> </a:t>
            </a:r>
            <a:r>
              <a:rPr lang="en-US" altLang="ja-JP" dirty="0" smtClean="0"/>
              <a:t>Design</a:t>
            </a:r>
            <a:r>
              <a:rPr lang="ja-JP" altLang="en-US" dirty="0" smtClean="0"/>
              <a:t> をできるか</a:t>
            </a:r>
            <a:r>
              <a:rPr lang="en-US" altLang="ja-JP" dirty="0" smtClean="0"/>
              <a:t>? </a:t>
            </a:r>
          </a:p>
          <a:p>
            <a:pPr marL="914400" lvl="1" indent="-514350">
              <a:buNone/>
            </a:pPr>
            <a:r>
              <a:rPr lang="en-US" altLang="ja-JP" dirty="0" smtClean="0"/>
              <a:t>(*) Emulation </a:t>
            </a:r>
            <a:r>
              <a:rPr lang="ja-JP" altLang="en-US" dirty="0" smtClean="0"/>
              <a:t>ではなく </a:t>
            </a:r>
            <a:r>
              <a:rPr lang="en-US" altLang="ja-JP" dirty="0" smtClean="0"/>
              <a:t>Native</a:t>
            </a:r>
            <a:r>
              <a:rPr lang="ja-JP" altLang="en-US" dirty="0" smtClean="0"/>
              <a:t>  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実システムの運用経験  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実践教育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 </a:t>
            </a:r>
            <a:endParaRPr kumimoji="1" lang="en-US" altLang="ja-JP" dirty="0" smtClean="0"/>
          </a:p>
          <a:p>
            <a:pPr marL="914400" lvl="1" indent="-514350">
              <a:buNone/>
            </a:pPr>
            <a:r>
              <a:rPr lang="en-US" altLang="ja-JP" dirty="0" smtClean="0"/>
              <a:t>(*)</a:t>
            </a:r>
            <a:r>
              <a:rPr lang="ja-JP" altLang="en-US" dirty="0" smtClean="0"/>
              <a:t> </a:t>
            </a:r>
            <a:r>
              <a:rPr lang="en-US" altLang="ja-JP" dirty="0" smtClean="0"/>
              <a:t>WIDE</a:t>
            </a:r>
            <a:r>
              <a:rPr lang="ja-JP" altLang="en-US" dirty="0" smtClean="0"/>
              <a:t>プロジェクトでは、実社会・産業の </a:t>
            </a:r>
            <a:r>
              <a:rPr lang="en-US" altLang="ja-JP" dirty="0" smtClean="0"/>
              <a:t>10</a:t>
            </a:r>
            <a:r>
              <a:rPr lang="ja-JP" altLang="en-US" dirty="0" smtClean="0"/>
              <a:t>年後の環境を 構築・運用。  今回、新しいビルの設計。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Producer</a:t>
            </a:r>
            <a:r>
              <a:rPr lang="ja-JP" altLang="en-US" dirty="0" smtClean="0"/>
              <a:t>的な 人材 </a:t>
            </a:r>
            <a:r>
              <a:rPr lang="en-US" altLang="ja-JP" dirty="0" smtClean="0"/>
              <a:t>(</a:t>
            </a:r>
            <a:r>
              <a:rPr lang="ja-JP" altLang="en-US" dirty="0" smtClean="0"/>
              <a:t>創造的 自己否定・破壊</a:t>
            </a:r>
            <a:r>
              <a:rPr lang="en-US" altLang="ja-JP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縦割り構造の壁  </a:t>
            </a:r>
            <a:r>
              <a:rPr lang="en-US" altLang="ja-JP" dirty="0" smtClean="0">
                <a:sym typeface="Wingdings" pitchFamily="2" charset="2"/>
              </a:rPr>
              <a:t></a:t>
            </a:r>
            <a:r>
              <a:rPr lang="ja-JP" altLang="en-US" dirty="0" smtClean="0">
                <a:sym typeface="Wingdings" pitchFamily="2" charset="2"/>
              </a:rPr>
              <a:t>  交流の機会 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オープンデータ </a:t>
            </a:r>
            <a:r>
              <a:rPr lang="en-US" altLang="ja-JP" dirty="0" smtClean="0"/>
              <a:t>(</a:t>
            </a:r>
            <a:r>
              <a:rPr lang="en-US" altLang="ja-JP" dirty="0" smtClean="0"/>
              <a:t>Creative Commons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教える</a:t>
            </a:r>
            <a:r>
              <a:rPr kumimoji="1" lang="ja-JP" altLang="en-US" dirty="0" smtClean="0"/>
              <a:t>側 が 居ない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不足  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キャリアパス  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865187"/>
          </a:xfrm>
          <a:solidFill>
            <a:schemeClr val="bg2">
              <a:alpha val="43000"/>
            </a:schemeClr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ja-JP" sz="5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Internet;</a:t>
            </a:r>
            <a:r>
              <a:rPr lang="en-US" altLang="ja-JP" sz="5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endParaRPr lang="ja-JP" altLang="en-US" sz="54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19113" y="1052513"/>
            <a:ext cx="8229600" cy="5562600"/>
          </a:xfrm>
          <a:solidFill>
            <a:schemeClr val="bg2">
              <a:alpha val="43000"/>
            </a:schemeClr>
          </a:solidFill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ja-JP" sz="4400" dirty="0" smtClean="0">
                <a:cs typeface="Times New Roman" pitchFamily="18" charset="0"/>
              </a:rPr>
              <a:t>is </a:t>
            </a:r>
            <a:r>
              <a:rPr lang="en-US" altLang="ja-JP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“Global” </a:t>
            </a:r>
          </a:p>
          <a:p>
            <a:pPr>
              <a:defRPr/>
            </a:pPr>
            <a:r>
              <a:rPr lang="en-US" altLang="ja-JP" sz="4400" dirty="0" smtClean="0">
                <a:cs typeface="Times New Roman" pitchFamily="18" charset="0"/>
              </a:rPr>
              <a:t>is </a:t>
            </a:r>
            <a:r>
              <a:rPr lang="en-US" altLang="ja-JP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“Transparent”</a:t>
            </a:r>
          </a:p>
          <a:p>
            <a:pPr>
              <a:defRPr/>
            </a:pPr>
            <a:r>
              <a:rPr lang="en-US" altLang="ja-JP" sz="4400" dirty="0" smtClean="0">
                <a:cs typeface="Times New Roman" pitchFamily="18" charset="0"/>
              </a:rPr>
              <a:t>is </a:t>
            </a:r>
            <a:r>
              <a:rPr lang="en-US" altLang="ja-JP" sz="4400" b="1" u="sng" dirty="0" smtClean="0">
                <a:cs typeface="Times New Roman" pitchFamily="18" charset="0"/>
              </a:rPr>
              <a:t>“Multi-culture” </a:t>
            </a:r>
          </a:p>
          <a:p>
            <a:pPr>
              <a:defRPr/>
            </a:pPr>
            <a:r>
              <a:rPr lang="en-US" altLang="ja-JP" sz="4400" dirty="0" smtClean="0">
                <a:cs typeface="Times New Roman" pitchFamily="18" charset="0"/>
              </a:rPr>
              <a:t>has </a:t>
            </a:r>
            <a:r>
              <a:rPr lang="en-US" altLang="ja-JP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“Liberty” </a:t>
            </a:r>
            <a:r>
              <a:rPr lang="en-US" altLang="ja-JP" sz="4400" dirty="0" smtClean="0">
                <a:cs typeface="Times New Roman" pitchFamily="18" charset="0"/>
              </a:rPr>
              <a:t>and </a:t>
            </a:r>
            <a:r>
              <a:rPr lang="en-US" altLang="ja-JP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“Anonymity” </a:t>
            </a:r>
          </a:p>
          <a:p>
            <a:pPr>
              <a:defRPr/>
            </a:pPr>
            <a:r>
              <a:rPr lang="en-US" altLang="ja-JP" sz="4400" dirty="0" smtClean="0">
                <a:cs typeface="Times New Roman" pitchFamily="18" charset="0"/>
              </a:rPr>
              <a:t>has </a:t>
            </a:r>
            <a:r>
              <a:rPr lang="en-US" altLang="ja-JP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“Fairness”, </a:t>
            </a:r>
            <a:r>
              <a:rPr lang="en-US" altLang="ja-JP" sz="4400" dirty="0" smtClean="0">
                <a:cs typeface="Times New Roman" pitchFamily="18" charset="0"/>
              </a:rPr>
              <a:t>not equity </a:t>
            </a:r>
          </a:p>
          <a:p>
            <a:pPr>
              <a:defRPr/>
            </a:pPr>
            <a:r>
              <a:rPr lang="en-US" altLang="ja-JP" sz="4400" dirty="0" smtClean="0">
                <a:cs typeface="Times New Roman" pitchFamily="18" charset="0"/>
              </a:rPr>
              <a:t>provides </a:t>
            </a:r>
            <a:r>
              <a:rPr lang="en-US" altLang="ja-JP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“Commons” </a:t>
            </a:r>
          </a:p>
          <a:p>
            <a:pPr>
              <a:defRPr/>
            </a:pPr>
            <a:r>
              <a:rPr lang="en-US" altLang="ja-JP" sz="4400" dirty="0" smtClean="0">
                <a:cs typeface="Times New Roman" pitchFamily="18" charset="0"/>
              </a:rPr>
              <a:t>provides </a:t>
            </a:r>
            <a:r>
              <a:rPr lang="en-US" altLang="ja-JP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“Opportunity” </a:t>
            </a:r>
            <a:endParaRPr lang="ja-JP" alt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Internet</a:t>
            </a:r>
            <a:r>
              <a:rPr lang="ja-JP" altLang="en-US" dirty="0"/>
              <a:t> 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経験から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878904" y="1340768"/>
            <a:ext cx="7869560" cy="496855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動くもの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     </a:t>
            </a:r>
            <a:r>
              <a:rPr kumimoji="1" lang="en-US" altLang="ja-JP" dirty="0" smtClean="0"/>
              <a:t>&gt;&gt;</a:t>
            </a:r>
            <a:r>
              <a:rPr kumimoji="1" lang="ja-JP" altLang="en-US" dirty="0" smtClean="0"/>
              <a:t>   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原理・理論</a:t>
            </a:r>
            <a:r>
              <a:rPr kumimoji="1" lang="en-US" altLang="ja-JP" dirty="0" smtClean="0"/>
              <a:t>』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意図的 な  </a:t>
            </a:r>
            <a:r>
              <a:rPr lang="en-US" altLang="ja-JP" dirty="0" smtClean="0"/>
              <a:t>『</a:t>
            </a:r>
            <a:r>
              <a:rPr lang="ja-JP" altLang="en-US" dirty="0" smtClean="0"/>
              <a:t>緩い</a:t>
            </a:r>
            <a:r>
              <a:rPr lang="en-US" altLang="ja-JP" dirty="0" smtClean="0"/>
              <a:t>』</a:t>
            </a:r>
            <a:r>
              <a:rPr lang="ja-JP" altLang="en-US" dirty="0" smtClean="0"/>
              <a:t> 環境 </a:t>
            </a:r>
            <a:endParaRPr lang="en-US" altLang="ja-JP" dirty="0" smtClean="0"/>
          </a:p>
          <a:p>
            <a:pPr marL="914400" lvl="1" indent="-514350">
              <a:buFont typeface="+mj-lt"/>
              <a:buAutoNum type="alphaLcPeriod"/>
            </a:pPr>
            <a:r>
              <a:rPr lang="ja-JP" altLang="en-US" dirty="0" smtClean="0"/>
              <a:t>創造・創成のための機会提供</a:t>
            </a:r>
            <a:endParaRPr lang="en-US" altLang="ja-JP" dirty="0" smtClean="0"/>
          </a:p>
          <a:p>
            <a:pPr marL="914400" lvl="1" indent="-514350">
              <a:buFont typeface="+mj-lt"/>
              <a:buAutoNum type="alphaLcPeriod"/>
            </a:pPr>
            <a:r>
              <a:rPr lang="en-US" altLang="ja-JP" dirty="0" smtClean="0"/>
              <a:t>Dark-Side</a:t>
            </a:r>
            <a:r>
              <a:rPr lang="ja-JP" altLang="en-US" dirty="0" smtClean="0"/>
              <a:t> の形成を回避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2</a:t>
            </a:r>
            <a:r>
              <a:rPr lang="ja-JP" altLang="en-US" dirty="0" smtClean="0"/>
              <a:t> ステップ 戦略 </a:t>
            </a:r>
            <a:endParaRPr lang="en-US" altLang="ja-JP" dirty="0" smtClean="0"/>
          </a:p>
          <a:p>
            <a:pPr marL="914400" lvl="1" indent="-514350">
              <a:buFont typeface="+mj-lt"/>
              <a:buAutoNum type="alphaLcPeriod"/>
            </a:pPr>
            <a:r>
              <a:rPr lang="ja-JP" altLang="en-US" dirty="0" smtClean="0"/>
              <a:t>産業育成のための 非対称性  </a:t>
            </a:r>
            <a:endParaRPr lang="en-US" altLang="ja-JP" dirty="0" smtClean="0"/>
          </a:p>
          <a:p>
            <a:pPr marL="914400" lvl="1" indent="-514350">
              <a:buFont typeface="+mj-lt"/>
              <a:buAutoNum type="alphaLcPeriod"/>
            </a:pPr>
            <a:r>
              <a:rPr kumimoji="1" lang="ja-JP" altLang="en-US" dirty="0"/>
              <a:t>最初</a:t>
            </a:r>
            <a:r>
              <a:rPr kumimoji="1" lang="ja-JP" altLang="en-US" dirty="0" smtClean="0"/>
              <a:t>は </a:t>
            </a:r>
            <a:r>
              <a:rPr kumimoji="1" lang="en-US" altLang="ja-JP" dirty="0" smtClean="0"/>
              <a:t>Emulation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 次に </a:t>
            </a:r>
            <a:r>
              <a:rPr lang="en-US" altLang="ja-JP" dirty="0" smtClean="0"/>
              <a:t>N</a:t>
            </a:r>
            <a:r>
              <a:rPr kumimoji="1" lang="en-US" altLang="ja-JP" dirty="0" smtClean="0"/>
              <a:t>ative</a:t>
            </a:r>
            <a:r>
              <a:rPr kumimoji="1" lang="ja-JP" altLang="en-US" dirty="0" smtClean="0"/>
              <a:t> 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『</a:t>
            </a:r>
            <a:r>
              <a:rPr lang="ja-JP" altLang="en-US" dirty="0" smtClean="0"/>
              <a:t>治外法権な領域</a:t>
            </a:r>
            <a:r>
              <a:rPr lang="en-US" altLang="ja-JP" dirty="0" smtClean="0"/>
              <a:t>』</a:t>
            </a:r>
            <a:r>
              <a:rPr lang="ja-JP" altLang="en-US" dirty="0" smtClean="0"/>
              <a:t>  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発明は必要の母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  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476672"/>
            <a:ext cx="7573963" cy="527050"/>
          </a:xfrm>
        </p:spPr>
        <p:txBody>
          <a:bodyPr>
            <a:normAutofit fontScale="90000"/>
          </a:bodyPr>
          <a:lstStyle/>
          <a:p>
            <a:r>
              <a:rPr lang="en-US" altLang="ja-JP" sz="2800" dirty="0" smtClean="0"/>
              <a:t>How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do you think?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en-US" altLang="ja-JP" sz="2800" dirty="0" smtClean="0"/>
              <a:t>『</a:t>
            </a:r>
            <a:r>
              <a:rPr lang="ja-JP" altLang="en-US" sz="2800" dirty="0" smtClean="0"/>
              <a:t>項羽と劉邦</a:t>
            </a:r>
            <a:r>
              <a:rPr lang="en-US" altLang="ja-JP" sz="2800" dirty="0" smtClean="0"/>
              <a:t>』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司馬遼太郎著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より</a:t>
            </a:r>
            <a:r>
              <a:rPr lang="en-US" altLang="ja-JP" sz="2800" dirty="0" smtClean="0"/>
              <a:t> </a:t>
            </a:r>
            <a:br>
              <a:rPr lang="en-US" altLang="ja-JP" sz="2800" dirty="0" smtClean="0"/>
            </a:br>
            <a:endParaRPr lang="ja-JP" altLang="en-US" sz="2800" dirty="0" smtClean="0"/>
          </a:p>
        </p:txBody>
      </p:sp>
      <p:sp>
        <p:nvSpPr>
          <p:cNvPr id="4" name="コンテンツ プレースホルダ 2"/>
          <p:cNvSpPr txBox="1">
            <a:spLocks/>
          </p:cNvSpPr>
          <p:nvPr/>
        </p:nvSpPr>
        <p:spPr bwMode="auto">
          <a:xfrm>
            <a:off x="357188" y="980728"/>
            <a:ext cx="8358187" cy="550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 fontAlgn="auto">
              <a:spcBef>
                <a:spcPct val="20000"/>
              </a:spcBef>
              <a:spcAft>
                <a:spcPts val="0"/>
              </a:spcAft>
              <a:buClr>
                <a:srgbClr val="005674"/>
              </a:buClr>
              <a:buSzPct val="80000"/>
              <a:buFont typeface="Wingdings" pitchFamily="2" charset="2"/>
              <a:buNone/>
              <a:defRPr/>
            </a:pPr>
            <a:r>
              <a:rPr lang="ja-JP" altLang="en-US" kern="0" dirty="0" err="1">
                <a:latin typeface="+mn-lt"/>
                <a:ea typeface="+mn-ea"/>
              </a:rPr>
              <a:t>。。。。</a:t>
            </a:r>
            <a:r>
              <a:rPr lang="ja-JP" altLang="en-US" kern="0" dirty="0">
                <a:latin typeface="+mn-lt"/>
                <a:ea typeface="+mn-ea"/>
              </a:rPr>
              <a:t>やがて華何が死に、曹参は後任を命ぜられた。 彼は、斉の丞相の職を後任に譲るとき、 </a:t>
            </a:r>
            <a:br>
              <a:rPr lang="ja-JP" altLang="en-US" kern="0" dirty="0">
                <a:latin typeface="+mn-lt"/>
                <a:ea typeface="+mn-ea"/>
              </a:rPr>
            </a:br>
            <a:r>
              <a:rPr lang="ja-JP" altLang="en-US" kern="0" dirty="0">
                <a:latin typeface="+mn-lt"/>
                <a:ea typeface="+mn-ea"/>
              </a:rPr>
              <a:t>      「それでは、斉の獄市を貴官にお渡しします」 </a:t>
            </a:r>
            <a:br>
              <a:rPr lang="ja-JP" altLang="en-US" kern="0" dirty="0">
                <a:latin typeface="+mn-lt"/>
                <a:ea typeface="+mn-ea"/>
              </a:rPr>
            </a:br>
            <a:r>
              <a:rPr lang="ja-JP" altLang="en-US" kern="0" dirty="0">
                <a:latin typeface="+mn-lt"/>
                <a:ea typeface="+mn-ea"/>
              </a:rPr>
              <a:t>と言った。 獄市とは商品の市場のことである。むろん、この時代といえども政治は多岐にわたっており、獄市のみではない。 後任者は不審に思い、政治にはほかにもっと大事なものがあるのではないでしょうか？ と反問すると、 </a:t>
            </a:r>
            <a:br>
              <a:rPr lang="ja-JP" altLang="en-US" kern="0" dirty="0">
                <a:latin typeface="+mn-lt"/>
                <a:ea typeface="+mn-ea"/>
              </a:rPr>
            </a:br>
            <a:r>
              <a:rPr lang="ja-JP" altLang="en-US" kern="0" dirty="0">
                <a:latin typeface="+mn-lt"/>
                <a:ea typeface="+mn-ea"/>
              </a:rPr>
              <a:t>     「獄 と 市だけが、政治の要です」 </a:t>
            </a:r>
            <a:br>
              <a:rPr lang="ja-JP" altLang="en-US" kern="0" dirty="0">
                <a:latin typeface="+mn-lt"/>
                <a:ea typeface="+mn-ea"/>
              </a:rPr>
            </a:br>
            <a:r>
              <a:rPr lang="ja-JP" altLang="en-US" kern="0" dirty="0">
                <a:latin typeface="+mn-lt"/>
                <a:ea typeface="+mn-ea"/>
              </a:rPr>
              <a:t>と、曹参は言った。 曹参の考えは、牢獄も商業の場も、善悪ともに 受け容れるところです、これに対して</a:t>
            </a:r>
            <a:r>
              <a:rPr lang="ja-JP" altLang="en-US" sz="3200" u="sng" kern="0" dirty="0">
                <a:solidFill>
                  <a:srgbClr val="FF0000"/>
                </a:solidFill>
                <a:latin typeface="+mn-lt"/>
                <a:ea typeface="+mn-ea"/>
              </a:rPr>
              <a:t>為政者が善悪に厳格でありすぎると、かえって ぐあいが悪くなります</a:t>
            </a:r>
            <a:r>
              <a:rPr lang="ja-JP" altLang="en-US" kern="0" dirty="0">
                <a:latin typeface="+mn-lt"/>
                <a:ea typeface="+mn-ea"/>
              </a:rPr>
              <a:t>、ということであった。  </a:t>
            </a:r>
            <a:endParaRPr lang="en-US" altLang="ja-JP" kern="0" dirty="0">
              <a:latin typeface="+mn-lt"/>
              <a:ea typeface="+mn-ea"/>
            </a:endParaRPr>
          </a:p>
          <a:p>
            <a:pPr algn="l" fontAlgn="auto">
              <a:spcBef>
                <a:spcPct val="20000"/>
              </a:spcBef>
              <a:spcAft>
                <a:spcPts val="0"/>
              </a:spcAft>
              <a:buClr>
                <a:srgbClr val="005674"/>
              </a:buClr>
              <a:buSzPct val="80000"/>
              <a:buFont typeface="Arial" pitchFamily="34" charset="0"/>
              <a:buNone/>
              <a:defRPr/>
            </a:pPr>
            <a:r>
              <a:rPr lang="ja-JP" altLang="en-US" kern="0" dirty="0">
                <a:latin typeface="+mn-lt"/>
                <a:ea typeface="+mn-ea"/>
              </a:rPr>
              <a:t>      ・・・ </a:t>
            </a:r>
            <a:r>
              <a:rPr lang="en-US" altLang="ja-JP" kern="0" dirty="0">
                <a:latin typeface="+mn-lt"/>
                <a:ea typeface="+mn-ea"/>
              </a:rPr>
              <a:t>(</a:t>
            </a:r>
            <a:r>
              <a:rPr lang="ja-JP" altLang="en-US" kern="0" dirty="0">
                <a:latin typeface="+mn-lt"/>
                <a:ea typeface="+mn-ea"/>
              </a:rPr>
              <a:t>略</a:t>
            </a:r>
            <a:r>
              <a:rPr lang="en-US" altLang="ja-JP" kern="0" dirty="0">
                <a:latin typeface="+mn-lt"/>
                <a:ea typeface="+mn-ea"/>
              </a:rPr>
              <a:t>)</a:t>
            </a:r>
            <a:r>
              <a:rPr lang="ja-JP" altLang="en-US" kern="0" dirty="0">
                <a:latin typeface="+mn-lt"/>
                <a:ea typeface="+mn-ea"/>
              </a:rPr>
              <a:t> ・・・・</a:t>
            </a:r>
            <a:r>
              <a:rPr lang="en-US" altLang="ja-JP" kern="0" dirty="0">
                <a:latin typeface="+mn-lt"/>
                <a:ea typeface="+mn-ea"/>
              </a:rPr>
              <a:t> </a:t>
            </a:r>
          </a:p>
          <a:p>
            <a:pPr algn="l" fontAlgn="auto">
              <a:spcBef>
                <a:spcPct val="20000"/>
              </a:spcBef>
              <a:spcAft>
                <a:spcPts val="0"/>
              </a:spcAft>
              <a:buClr>
                <a:srgbClr val="005674"/>
              </a:buClr>
              <a:buSzPct val="80000"/>
              <a:buFont typeface="Arial" pitchFamily="34" charset="0"/>
              <a:buNone/>
              <a:defRPr/>
            </a:pPr>
            <a:r>
              <a:rPr lang="ja-JP" altLang="en-US" kern="0" dirty="0">
                <a:latin typeface="+mn-lt"/>
                <a:ea typeface="+mn-ea"/>
              </a:rPr>
              <a:t>     曹参は、世の中には必ず姦人と</a:t>
            </a:r>
            <a:r>
              <a:rPr lang="ja-JP" altLang="en-US" kern="0" dirty="0" err="1">
                <a:latin typeface="+mn-lt"/>
                <a:ea typeface="+mn-ea"/>
              </a:rPr>
              <a:t>い</a:t>
            </a:r>
            <a:r>
              <a:rPr lang="ja-JP" altLang="en-US" kern="0" dirty="0">
                <a:latin typeface="+mn-lt"/>
                <a:ea typeface="+mn-ea"/>
              </a:rPr>
              <a:t>者がいる、という。 これをやわらかくつつむのが、曹参の社会に対する生理学的な認識のようであった。 そういう姦人たちは、司法の対象になるか、市場管理の対象になるかどちらかだが、この獄と市をあまり やかましく正しすぎると姦人は世に容れなくなり、必ず乱をおこし、国家そのものを毀損することになる、だから獄市は大切だと言ったのです、曹参は答えたと いう。 </a:t>
            </a:r>
          </a:p>
        </p:txBody>
      </p:sp>
      <p:sp>
        <p:nvSpPr>
          <p:cNvPr id="18436" name="スライド番号プレースホル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79CBC48-C47E-4300-9CC2-1F23B846C747}" type="slidenum">
              <a:rPr lang="ja-JP" altLang="ja-JP" smtClean="0"/>
              <a:pPr/>
              <a:t>5</a:t>
            </a:fld>
            <a:endParaRPr lang="ja-JP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lang="ja-JP" altLang="en-US" dirty="0" smtClean="0"/>
              <a:t>電々 のモデルは、どんなもの </a:t>
            </a:r>
            <a:r>
              <a:rPr lang="en-US" altLang="ja-JP" dirty="0" smtClean="0"/>
              <a:t>?</a:t>
            </a:r>
            <a:r>
              <a:rPr lang="ja-JP" altLang="en-US" dirty="0" smtClean="0"/>
              <a:t>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電々公社 のインフラを </a:t>
            </a:r>
            <a:r>
              <a:rPr kumimoji="1" lang="en-US" altLang="ja-JP" dirty="0" smtClean="0"/>
              <a:t>(</a:t>
            </a:r>
            <a:r>
              <a:rPr lang="ja-JP" altLang="en-US" dirty="0" smtClean="0"/>
              <a:t>公正に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利用 可能</a:t>
            </a:r>
            <a:endParaRPr kumimoji="1" lang="en-US" altLang="ja-JP" dirty="0" smtClean="0"/>
          </a:p>
          <a:p>
            <a:pPr marL="914400" lvl="1" indent="-514350"/>
            <a:r>
              <a:rPr lang="ja-JP" altLang="en-US" dirty="0" smtClean="0"/>
              <a:t>自前でも設置・敷設可能</a:t>
            </a:r>
            <a:endParaRPr lang="en-US" altLang="ja-JP" dirty="0" smtClean="0"/>
          </a:p>
          <a:p>
            <a:pPr marL="914400" lvl="1" indent="-514350"/>
            <a:r>
              <a:rPr kumimoji="1" lang="ja-JP" altLang="en-US" dirty="0" smtClean="0"/>
              <a:t>これって、「インターフェース」 の話になる。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 非対称な規制 による、長期ビジネスプラン の支援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Emulation</a:t>
            </a:r>
            <a:r>
              <a:rPr lang="ja-JP" altLang="en-US" dirty="0" smtClean="0"/>
              <a:t>サービス から </a:t>
            </a:r>
            <a:r>
              <a:rPr lang="en-US" altLang="ja-JP" dirty="0" smtClean="0"/>
              <a:t>Native</a:t>
            </a:r>
            <a:r>
              <a:rPr lang="ja-JP" altLang="en-US" dirty="0" smtClean="0"/>
              <a:t>サービスへ </a:t>
            </a:r>
            <a:endParaRPr lang="en-US" altLang="ja-JP" dirty="0" smtClean="0"/>
          </a:p>
          <a:p>
            <a:pPr marL="914400" lvl="1" indent="-514350"/>
            <a:r>
              <a:rPr lang="ja-JP" altLang="en-US" dirty="0" smtClean="0"/>
              <a:t>借りる設備 から 自前の設備へ  </a:t>
            </a:r>
            <a:endParaRPr kumimoji="1" lang="ja-JP" altLang="en-US" dirty="0"/>
          </a:p>
        </p:txBody>
      </p:sp>
      <p:sp>
        <p:nvSpPr>
          <p:cNvPr id="4" name="横巻き 3"/>
          <p:cNvSpPr/>
          <p:nvPr/>
        </p:nvSpPr>
        <p:spPr>
          <a:xfrm>
            <a:off x="755576" y="5157192"/>
            <a:ext cx="7560840" cy="136815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インターネットの モデルと歴史に 似ている</a:t>
            </a:r>
            <a:r>
              <a:rPr kumimoji="1" lang="ja-JP" altLang="en-US" sz="2800" dirty="0" err="1" smtClean="0"/>
              <a:t>。。。。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円/楕円 28"/>
          <p:cNvSpPr/>
          <p:nvPr/>
        </p:nvSpPr>
        <p:spPr>
          <a:xfrm>
            <a:off x="6000750" y="1071563"/>
            <a:ext cx="2214563" cy="150018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solidFill>
                  <a:schemeClr val="tx1"/>
                </a:solidFill>
              </a:rPr>
              <a:t>Common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solidFill>
                  <a:schemeClr val="tx1"/>
                </a:solidFill>
              </a:rPr>
              <a:t>Pool</a:t>
            </a:r>
            <a:r>
              <a:rPr lang="ja-JP" altLang="en-US" dirty="0">
                <a:solidFill>
                  <a:schemeClr val="tx1"/>
                </a:solidFill>
              </a:rPr>
              <a:t>型</a:t>
            </a:r>
          </a:p>
        </p:txBody>
      </p:sp>
      <p:sp>
        <p:nvSpPr>
          <p:cNvPr id="30" name="円/楕円 29"/>
          <p:cNvSpPr/>
          <p:nvPr/>
        </p:nvSpPr>
        <p:spPr>
          <a:xfrm>
            <a:off x="6000750" y="4786313"/>
            <a:ext cx="2214563" cy="1500187"/>
          </a:xfrm>
          <a:prstGeom prst="ellipse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無秩序型</a:t>
            </a:r>
            <a:endParaRPr lang="en-US" altLang="ja-JP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solidFill>
                  <a:schemeClr val="tx1"/>
                </a:solidFill>
              </a:rPr>
              <a:t>(Boutique)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1214438" y="1071563"/>
            <a:ext cx="2357437" cy="150018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垂直統合型</a:t>
            </a:r>
            <a:endParaRPr lang="en-US" altLang="ja-JP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solidFill>
                  <a:schemeClr val="tx1"/>
                </a:solidFill>
              </a:rPr>
              <a:t>Walled Garden</a:t>
            </a:r>
            <a:r>
              <a:rPr lang="ja-JP" altLang="en-US" sz="1600" dirty="0">
                <a:solidFill>
                  <a:schemeClr val="tx1"/>
                </a:solidFill>
              </a:rPr>
              <a:t>型</a:t>
            </a:r>
          </a:p>
        </p:txBody>
      </p:sp>
      <p:sp>
        <p:nvSpPr>
          <p:cNvPr id="27" name="円/楕円 26"/>
          <p:cNvSpPr/>
          <p:nvPr/>
        </p:nvSpPr>
        <p:spPr>
          <a:xfrm>
            <a:off x="1357313" y="4714875"/>
            <a:ext cx="2214562" cy="1500188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規制保護型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785813" y="3786188"/>
            <a:ext cx="7643812" cy="1587"/>
          </a:xfrm>
          <a:prstGeom prst="straightConnector1">
            <a:avLst/>
          </a:prstGeom>
          <a:ln w="762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rot="5400000" flipH="1" flipV="1">
            <a:off x="1785938" y="3929063"/>
            <a:ext cx="5716587" cy="1587"/>
          </a:xfrm>
          <a:prstGeom prst="straightConnector1">
            <a:avLst/>
          </a:prstGeom>
          <a:ln w="762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2" name="テキスト ボックス 10"/>
          <p:cNvSpPr txBox="1">
            <a:spLocks noChangeArrowheads="1"/>
          </p:cNvSpPr>
          <p:nvPr/>
        </p:nvSpPr>
        <p:spPr bwMode="auto">
          <a:xfrm>
            <a:off x="7405688" y="2976563"/>
            <a:ext cx="12382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>
                <a:latin typeface="Calibri" pitchFamily="34" charset="0"/>
              </a:rPr>
              <a:t>分散・分権</a:t>
            </a:r>
            <a:endParaRPr lang="en-US" altLang="ja-JP" sz="1400">
              <a:latin typeface="Calibri" pitchFamily="34" charset="0"/>
            </a:endParaRPr>
          </a:p>
          <a:p>
            <a:r>
              <a:rPr lang="en-US" altLang="ja-JP" sz="1400">
                <a:latin typeface="Calibri" pitchFamily="34" charset="0"/>
              </a:rPr>
              <a:t>(Decentralized</a:t>
            </a:r>
          </a:p>
          <a:p>
            <a:r>
              <a:rPr lang="en-US" altLang="ja-JP" sz="1400">
                <a:latin typeface="Calibri" pitchFamily="34" charset="0"/>
              </a:rPr>
              <a:t>&amp;</a:t>
            </a:r>
            <a:r>
              <a:rPr lang="ja-JP" altLang="en-US" sz="1400">
                <a:latin typeface="Calibri" pitchFamily="34" charset="0"/>
              </a:rPr>
              <a:t> </a:t>
            </a:r>
            <a:r>
              <a:rPr lang="en-US" altLang="ja-JP" sz="1400">
                <a:latin typeface="Calibri" pitchFamily="34" charset="0"/>
              </a:rPr>
              <a:t>Distributed)</a:t>
            </a:r>
            <a:endParaRPr lang="ja-JP" altLang="en-US" sz="1400">
              <a:latin typeface="Calibri" pitchFamily="34" charset="0"/>
            </a:endParaRPr>
          </a:p>
        </p:txBody>
      </p:sp>
      <p:sp>
        <p:nvSpPr>
          <p:cNvPr id="31753" name="テキスト ボックス 11"/>
          <p:cNvSpPr txBox="1">
            <a:spLocks noChangeArrowheads="1"/>
          </p:cNvSpPr>
          <p:nvPr/>
        </p:nvSpPr>
        <p:spPr bwMode="auto">
          <a:xfrm>
            <a:off x="428625" y="2928938"/>
            <a:ext cx="992188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>
                <a:latin typeface="Calibri" pitchFamily="34" charset="0"/>
              </a:rPr>
              <a:t>集中・集権</a:t>
            </a:r>
            <a:endParaRPr lang="en-US" altLang="ja-JP" sz="1400">
              <a:latin typeface="Calibri" pitchFamily="34" charset="0"/>
            </a:endParaRPr>
          </a:p>
          <a:p>
            <a:r>
              <a:rPr lang="en-US" altLang="ja-JP" sz="1400">
                <a:latin typeface="Calibri" pitchFamily="34" charset="0"/>
              </a:rPr>
              <a:t>(Command</a:t>
            </a:r>
          </a:p>
          <a:p>
            <a:r>
              <a:rPr lang="en-US" altLang="ja-JP" sz="1400">
                <a:latin typeface="Calibri" pitchFamily="34" charset="0"/>
              </a:rPr>
              <a:t>&amp;</a:t>
            </a:r>
            <a:r>
              <a:rPr lang="ja-JP" altLang="en-US" sz="1400">
                <a:latin typeface="Calibri" pitchFamily="34" charset="0"/>
              </a:rPr>
              <a:t> </a:t>
            </a:r>
            <a:r>
              <a:rPr lang="en-US" altLang="ja-JP" sz="1400">
                <a:latin typeface="Calibri" pitchFamily="34" charset="0"/>
              </a:rPr>
              <a:t>Control)</a:t>
            </a:r>
            <a:endParaRPr lang="ja-JP" altLang="en-US" sz="1400">
              <a:latin typeface="Calibri" pitchFamily="34" charset="0"/>
            </a:endParaRPr>
          </a:p>
        </p:txBody>
      </p:sp>
      <p:sp>
        <p:nvSpPr>
          <p:cNvPr id="31754" name="テキスト ボックス 13"/>
          <p:cNvSpPr txBox="1">
            <a:spLocks noChangeArrowheads="1"/>
          </p:cNvSpPr>
          <p:nvPr/>
        </p:nvSpPr>
        <p:spPr bwMode="auto">
          <a:xfrm>
            <a:off x="3492500" y="563563"/>
            <a:ext cx="1206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latin typeface="Calibri" pitchFamily="34" charset="0"/>
              </a:rPr>
              <a:t>生存可能</a:t>
            </a:r>
            <a:endParaRPr lang="en-US" altLang="ja-JP">
              <a:latin typeface="Calibri" pitchFamily="34" charset="0"/>
            </a:endParaRPr>
          </a:p>
          <a:p>
            <a:r>
              <a:rPr lang="en-US" altLang="ja-JP">
                <a:latin typeface="Calibri" pitchFamily="34" charset="0"/>
              </a:rPr>
              <a:t>(Viable)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1755" name="テキスト ボックス 14"/>
          <p:cNvSpPr txBox="1">
            <a:spLocks noChangeArrowheads="1"/>
          </p:cNvSpPr>
          <p:nvPr/>
        </p:nvSpPr>
        <p:spPr bwMode="auto">
          <a:xfrm>
            <a:off x="4857750" y="6072188"/>
            <a:ext cx="24717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latin typeface="Calibri" pitchFamily="34" charset="0"/>
              </a:rPr>
              <a:t>依存性・頑強性</a:t>
            </a:r>
            <a:endParaRPr lang="en-US" altLang="ja-JP">
              <a:latin typeface="Calibri" pitchFamily="34" charset="0"/>
            </a:endParaRPr>
          </a:p>
          <a:p>
            <a:r>
              <a:rPr lang="en-US" altLang="ja-JP">
                <a:latin typeface="Calibri" pitchFamily="34" charset="0"/>
              </a:rPr>
              <a:t>(dependent &amp; stubborn)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1756" name="テキスト ボックス 15"/>
          <p:cNvSpPr txBox="1">
            <a:spLocks noChangeArrowheads="1"/>
          </p:cNvSpPr>
          <p:nvPr/>
        </p:nvSpPr>
        <p:spPr bwMode="auto">
          <a:xfrm>
            <a:off x="2714625" y="4572000"/>
            <a:ext cx="13271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latin typeface="Calibri" pitchFamily="34" charset="0"/>
              </a:rPr>
              <a:t>規制</a:t>
            </a:r>
            <a:endParaRPr lang="en-US" altLang="ja-JP">
              <a:latin typeface="Calibri" pitchFamily="34" charset="0"/>
            </a:endParaRPr>
          </a:p>
          <a:p>
            <a:r>
              <a:rPr lang="en-US" altLang="ja-JP">
                <a:latin typeface="Calibri" pitchFamily="34" charset="0"/>
              </a:rPr>
              <a:t>(Regulation)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547664" y="3429024"/>
            <a:ext cx="2975495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排他性・独自性</a:t>
            </a:r>
            <a:endParaRPr lang="en-US" altLang="ja-JP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solidFill>
                  <a:schemeClr val="tx1"/>
                </a:solidFill>
              </a:rPr>
              <a:t>(Exclusive/Proprietary)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1760" name="テキスト ボックス 17"/>
          <p:cNvSpPr txBox="1">
            <a:spLocks noChangeArrowheads="1"/>
          </p:cNvSpPr>
          <p:nvPr/>
        </p:nvSpPr>
        <p:spPr bwMode="auto">
          <a:xfrm>
            <a:off x="2928938" y="5572125"/>
            <a:ext cx="11080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latin typeface="Calibri" pitchFamily="34" charset="0"/>
              </a:rPr>
              <a:t>排他制御</a:t>
            </a:r>
            <a:endParaRPr lang="en-US" altLang="ja-JP">
              <a:latin typeface="Calibri" pitchFamily="34" charset="0"/>
            </a:endParaRPr>
          </a:p>
          <a:p>
            <a:r>
              <a:rPr lang="en-US" altLang="ja-JP">
                <a:latin typeface="Calibri" pitchFamily="34" charset="0"/>
              </a:rPr>
              <a:t>(Control)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1761" name="テキスト ボックス 18"/>
          <p:cNvSpPr txBox="1">
            <a:spLocks noChangeArrowheads="1"/>
          </p:cNvSpPr>
          <p:nvPr/>
        </p:nvSpPr>
        <p:spPr bwMode="auto">
          <a:xfrm>
            <a:off x="857250" y="4500563"/>
            <a:ext cx="13604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latin typeface="Calibri" pitchFamily="34" charset="0"/>
              </a:rPr>
              <a:t>検閲</a:t>
            </a:r>
            <a:endParaRPr lang="en-US" altLang="ja-JP">
              <a:latin typeface="Calibri" pitchFamily="34" charset="0"/>
            </a:endParaRPr>
          </a:p>
          <a:p>
            <a:r>
              <a:rPr lang="en-US" altLang="ja-JP">
                <a:latin typeface="Calibri" pitchFamily="34" charset="0"/>
              </a:rPr>
              <a:t>(Censorship)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1762" name="テキスト ボックス 19"/>
          <p:cNvSpPr txBox="1">
            <a:spLocks noChangeArrowheads="1"/>
          </p:cNvSpPr>
          <p:nvPr/>
        </p:nvSpPr>
        <p:spPr bwMode="auto">
          <a:xfrm>
            <a:off x="2849563" y="2568575"/>
            <a:ext cx="14239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>
                <a:latin typeface="Calibri" pitchFamily="34" charset="0"/>
              </a:rPr>
              <a:t>経済自由主義</a:t>
            </a:r>
            <a:endParaRPr lang="en-US" altLang="ja-JP" sz="1600">
              <a:latin typeface="Calibri" pitchFamily="34" charset="0"/>
            </a:endParaRPr>
          </a:p>
          <a:p>
            <a:r>
              <a:rPr lang="en-US" altLang="ja-JP" sz="1600">
                <a:latin typeface="Calibri" pitchFamily="34" charset="0"/>
              </a:rPr>
              <a:t>(Monetization)</a:t>
            </a:r>
            <a:endParaRPr lang="ja-JP" altLang="en-US" sz="1600">
              <a:latin typeface="Calibri" pitchFamily="34" charset="0"/>
            </a:endParaRPr>
          </a:p>
        </p:txBody>
      </p:sp>
      <p:sp>
        <p:nvSpPr>
          <p:cNvPr id="31763" name="テキスト ボックス 20"/>
          <p:cNvSpPr txBox="1">
            <a:spLocks noChangeArrowheads="1"/>
          </p:cNvSpPr>
          <p:nvPr/>
        </p:nvSpPr>
        <p:spPr bwMode="auto">
          <a:xfrm>
            <a:off x="857250" y="2214563"/>
            <a:ext cx="19605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>
                <a:latin typeface="Calibri" pitchFamily="34" charset="0"/>
              </a:rPr>
              <a:t>囲い込み・ロックオン</a:t>
            </a:r>
            <a:endParaRPr lang="en-US" altLang="ja-JP" sz="1600">
              <a:latin typeface="Calibri" pitchFamily="34" charset="0"/>
            </a:endParaRPr>
          </a:p>
          <a:p>
            <a:r>
              <a:rPr lang="en-US" altLang="ja-JP" sz="1600">
                <a:latin typeface="Calibri" pitchFamily="34" charset="0"/>
              </a:rPr>
              <a:t>(Enclosure/Lock-on)</a:t>
            </a:r>
            <a:endParaRPr lang="ja-JP" altLang="en-US" sz="1600">
              <a:latin typeface="Calibri" pitchFamily="34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816790" y="3429024"/>
            <a:ext cx="2563522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協調・オープン</a:t>
            </a:r>
            <a:endParaRPr lang="en-US" altLang="ja-JP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solidFill>
                  <a:schemeClr val="tx1"/>
                </a:solidFill>
              </a:rPr>
              <a:t>(Cooperative/Open)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1767" name="テキスト ボックス 22"/>
          <p:cNvSpPr txBox="1">
            <a:spLocks noChangeArrowheads="1"/>
          </p:cNvSpPr>
          <p:nvPr/>
        </p:nvSpPr>
        <p:spPr bwMode="auto">
          <a:xfrm>
            <a:off x="5000625" y="4572000"/>
            <a:ext cx="14414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>
                <a:latin typeface="Calibri" pitchFamily="34" charset="0"/>
              </a:rPr>
              <a:t>自由・非規制</a:t>
            </a:r>
            <a:endParaRPr lang="en-US" altLang="ja-JP" sz="1600">
              <a:latin typeface="Calibri" pitchFamily="34" charset="0"/>
            </a:endParaRPr>
          </a:p>
          <a:p>
            <a:r>
              <a:rPr lang="en-US" altLang="ja-JP" sz="1600">
                <a:latin typeface="Calibri" pitchFamily="34" charset="0"/>
              </a:rPr>
              <a:t>(No-Rule/</a:t>
            </a:r>
          </a:p>
          <a:p>
            <a:r>
              <a:rPr lang="en-US" altLang="ja-JP" sz="1600">
                <a:latin typeface="Calibri" pitchFamily="34" charset="0"/>
              </a:rPr>
              <a:t>No-Regulation)</a:t>
            </a:r>
            <a:endParaRPr lang="ja-JP" altLang="en-US" sz="1600">
              <a:latin typeface="Calibri" pitchFamily="34" charset="0"/>
            </a:endParaRPr>
          </a:p>
        </p:txBody>
      </p:sp>
      <p:sp>
        <p:nvSpPr>
          <p:cNvPr id="31768" name="テキスト ボックス 23"/>
          <p:cNvSpPr txBox="1">
            <a:spLocks noChangeArrowheads="1"/>
          </p:cNvSpPr>
          <p:nvPr/>
        </p:nvSpPr>
        <p:spPr bwMode="auto">
          <a:xfrm>
            <a:off x="5357813" y="2500313"/>
            <a:ext cx="16557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>
                <a:latin typeface="Calibri" pitchFamily="34" charset="0"/>
              </a:rPr>
              <a:t>オープンアクセス</a:t>
            </a:r>
            <a:endParaRPr lang="en-US" altLang="ja-JP" sz="1600">
              <a:latin typeface="Calibri" pitchFamily="34" charset="0"/>
            </a:endParaRPr>
          </a:p>
          <a:p>
            <a:r>
              <a:rPr lang="en-US" altLang="ja-JP" sz="1600">
                <a:latin typeface="Calibri" pitchFamily="34" charset="0"/>
              </a:rPr>
              <a:t>(Open access)</a:t>
            </a:r>
            <a:endParaRPr lang="ja-JP" altLang="en-US" sz="1600">
              <a:latin typeface="Calibri" pitchFamily="34" charset="0"/>
            </a:endParaRPr>
          </a:p>
        </p:txBody>
      </p:sp>
      <p:sp>
        <p:nvSpPr>
          <p:cNvPr id="31769" name="テキスト ボックス 24"/>
          <p:cNvSpPr txBox="1">
            <a:spLocks noChangeArrowheads="1"/>
          </p:cNvSpPr>
          <p:nvPr/>
        </p:nvSpPr>
        <p:spPr bwMode="auto">
          <a:xfrm>
            <a:off x="4857750" y="1928813"/>
            <a:ext cx="18113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>
                <a:latin typeface="Calibri" pitchFamily="34" charset="0"/>
              </a:rPr>
              <a:t>新ビジネスモデル</a:t>
            </a:r>
            <a:endParaRPr lang="en-US" altLang="ja-JP" sz="1400">
              <a:latin typeface="Calibri" pitchFamily="34" charset="0"/>
            </a:endParaRPr>
          </a:p>
          <a:p>
            <a:r>
              <a:rPr lang="en-US" altLang="ja-JP" sz="1400">
                <a:latin typeface="Calibri" pitchFamily="34" charset="0"/>
              </a:rPr>
              <a:t>(New Business Model)</a:t>
            </a:r>
            <a:endParaRPr lang="ja-JP" altLang="en-US" sz="1400">
              <a:latin typeface="Calibri" pitchFamily="34" charset="0"/>
            </a:endParaRPr>
          </a:p>
        </p:txBody>
      </p:sp>
      <p:sp>
        <p:nvSpPr>
          <p:cNvPr id="31770" name="スライド番号プレースホルダ 5"/>
          <p:cNvSpPr txBox="1">
            <a:spLocks/>
          </p:cNvSpPr>
          <p:nvPr/>
        </p:nvSpPr>
        <p:spPr bwMode="auto">
          <a:xfrm>
            <a:off x="6965950" y="6572250"/>
            <a:ext cx="21336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DA28DE8-BEA8-4B7B-B954-4BE7BF9B700F}" type="slidenum">
              <a:rPr lang="ja-JP" altLang="ja-JP" sz="1200" b="0"/>
              <a:pPr algn="r"/>
              <a:t>7</a:t>
            </a:fld>
            <a:endParaRPr lang="ja-JP" altLang="ja-JP" sz="1200" b="0"/>
          </a:p>
        </p:txBody>
      </p:sp>
      <p:sp>
        <p:nvSpPr>
          <p:cNvPr id="31771" name="正方形/長方形 22"/>
          <p:cNvSpPr>
            <a:spLocks noChangeArrowheads="1"/>
          </p:cNvSpPr>
          <p:nvPr/>
        </p:nvSpPr>
        <p:spPr bwMode="auto">
          <a:xfrm>
            <a:off x="-396875" y="36513"/>
            <a:ext cx="668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0150" lvl="1" indent="-742950" algn="l">
              <a:spcBef>
                <a:spcPct val="20000"/>
              </a:spcBef>
              <a:spcAft>
                <a:spcPct val="20000"/>
              </a:spcAft>
              <a:buClr>
                <a:srgbClr val="005674"/>
              </a:buClr>
              <a:buSzPct val="80000"/>
            </a:pPr>
            <a:r>
              <a:rPr lang="en-US" altLang="ja-JP" sz="3200"/>
              <a:t>4</a:t>
            </a:r>
            <a:r>
              <a:rPr lang="ja-JP" altLang="en-US" sz="3200"/>
              <a:t>つの象限 と </a:t>
            </a:r>
            <a:r>
              <a:rPr lang="en-US" altLang="ja-JP" sz="3200"/>
              <a:t>Market</a:t>
            </a:r>
            <a:r>
              <a:rPr lang="ja-JP" altLang="en-US" sz="3200"/>
              <a:t> </a:t>
            </a:r>
            <a:r>
              <a:rPr lang="en-US" altLang="ja-JP" sz="3200"/>
              <a:t>Creation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グループ化 27"/>
          <p:cNvGrpSpPr/>
          <p:nvPr/>
        </p:nvGrpSpPr>
        <p:grpSpPr>
          <a:xfrm>
            <a:off x="1691680" y="692696"/>
            <a:ext cx="2567900" cy="1728192"/>
            <a:chOff x="1691680" y="692696"/>
            <a:chExt cx="2567900" cy="1728192"/>
          </a:xfrm>
        </p:grpSpPr>
        <p:cxnSp>
          <p:nvCxnSpPr>
            <p:cNvPr id="7" name="曲線コネクタ 6"/>
            <p:cNvCxnSpPr/>
            <p:nvPr/>
          </p:nvCxnSpPr>
          <p:spPr>
            <a:xfrm flipH="1" flipV="1">
              <a:off x="1691680" y="1952836"/>
              <a:ext cx="288032" cy="468052"/>
            </a:xfrm>
            <a:prstGeom prst="curvedConnector4">
              <a:avLst>
                <a:gd name="adj1" fmla="val -388477"/>
                <a:gd name="adj2" fmla="val 313900"/>
              </a:avLst>
            </a:prstGeom>
            <a:ln w="762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/>
            <p:cNvSpPr txBox="1"/>
            <p:nvPr/>
          </p:nvSpPr>
          <p:spPr>
            <a:xfrm>
              <a:off x="2843808" y="692696"/>
              <a:ext cx="14157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 smtClean="0">
                  <a:solidFill>
                    <a:srgbClr val="002060"/>
                  </a:solidFill>
                </a:rPr>
                <a:t>『</a:t>
              </a:r>
              <a:r>
                <a:rPr kumimoji="1" lang="ja-JP" altLang="en-US" sz="3200" dirty="0" smtClean="0">
                  <a:solidFill>
                    <a:srgbClr val="002060"/>
                  </a:solidFill>
                </a:rPr>
                <a:t>改善</a:t>
              </a:r>
              <a:r>
                <a:rPr kumimoji="1" lang="en-US" altLang="ja-JP" sz="3200" dirty="0" smtClean="0">
                  <a:solidFill>
                    <a:srgbClr val="002060"/>
                  </a:solidFill>
                </a:rPr>
                <a:t>』</a:t>
              </a:r>
              <a:endParaRPr kumimoji="1" lang="ja-JP" altLang="en-US" sz="3200" dirty="0">
                <a:solidFill>
                  <a:srgbClr val="002060"/>
                </a:solidFill>
              </a:endParaRPr>
            </a:p>
          </p:txBody>
        </p:sp>
      </p:grpSp>
      <p:sp>
        <p:nvSpPr>
          <p:cNvPr id="5" name="円/楕円 4"/>
          <p:cNvSpPr/>
          <p:nvPr/>
        </p:nvSpPr>
        <p:spPr>
          <a:xfrm>
            <a:off x="467544" y="1988840"/>
            <a:ext cx="187220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現状</a:t>
            </a:r>
            <a:endParaRPr kumimoji="1" lang="ja-JP" altLang="en-US" sz="2800" dirty="0"/>
          </a:p>
        </p:txBody>
      </p:sp>
      <p:grpSp>
        <p:nvGrpSpPr>
          <p:cNvPr id="30" name="グループ化 29"/>
          <p:cNvGrpSpPr/>
          <p:nvPr/>
        </p:nvGrpSpPr>
        <p:grpSpPr>
          <a:xfrm>
            <a:off x="2365098" y="4588258"/>
            <a:ext cx="3575054" cy="712950"/>
            <a:chOff x="2365098" y="4588258"/>
            <a:chExt cx="3575054" cy="712950"/>
          </a:xfrm>
        </p:grpSpPr>
        <p:sp>
          <p:nvSpPr>
            <p:cNvPr id="20" name="角丸四角形 19"/>
            <p:cNvSpPr/>
            <p:nvPr/>
          </p:nvSpPr>
          <p:spPr>
            <a:xfrm>
              <a:off x="3203848" y="4653136"/>
              <a:ext cx="2736304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/>
                <a:t>N</a:t>
              </a:r>
              <a:r>
                <a:rPr lang="en-US" altLang="ja-JP" dirty="0" smtClean="0"/>
                <a:t>ew</a:t>
              </a:r>
              <a:r>
                <a:rPr kumimoji="1" lang="ja-JP" altLang="en-US" dirty="0" smtClean="0"/>
                <a:t> </a:t>
              </a:r>
              <a:r>
                <a:rPr kumimoji="1" lang="en-US" altLang="ja-JP" dirty="0" smtClean="0"/>
                <a:t>Service</a:t>
              </a:r>
            </a:p>
            <a:p>
              <a:pPr algn="ctr"/>
              <a:r>
                <a:rPr lang="en-US" altLang="ja-JP" dirty="0" smtClean="0"/>
                <a:t>over</a:t>
              </a:r>
              <a:r>
                <a:rPr lang="ja-JP" altLang="en-US" dirty="0" smtClean="0"/>
                <a:t> </a:t>
              </a:r>
              <a:r>
                <a:rPr lang="en-US" altLang="ja-JP" dirty="0" smtClean="0"/>
                <a:t>Native</a:t>
              </a:r>
              <a:r>
                <a:rPr lang="ja-JP" altLang="en-US" dirty="0" smtClean="0"/>
                <a:t> </a:t>
              </a:r>
              <a:r>
                <a:rPr lang="en-US" altLang="ja-JP" dirty="0" smtClean="0"/>
                <a:t>Infrastructure</a:t>
              </a:r>
              <a:endParaRPr kumimoji="1" lang="ja-JP" altLang="en-US" dirty="0"/>
            </a:p>
          </p:txBody>
        </p:sp>
        <p:sp>
          <p:nvSpPr>
            <p:cNvPr id="22" name="右矢印 21"/>
            <p:cNvSpPr/>
            <p:nvPr/>
          </p:nvSpPr>
          <p:spPr>
            <a:xfrm rot="1479460">
              <a:off x="2365098" y="4588258"/>
              <a:ext cx="804479" cy="365578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5" name="右矢印 24"/>
          <p:cNvSpPr/>
          <p:nvPr/>
        </p:nvSpPr>
        <p:spPr>
          <a:xfrm rot="16200000">
            <a:off x="4175957" y="3969059"/>
            <a:ext cx="720079" cy="504057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1" name="グループ化 30"/>
          <p:cNvGrpSpPr/>
          <p:nvPr/>
        </p:nvGrpSpPr>
        <p:grpSpPr>
          <a:xfrm>
            <a:off x="6143785" y="2852936"/>
            <a:ext cx="2604679" cy="936104"/>
            <a:chOff x="6143785" y="2852936"/>
            <a:chExt cx="2604679" cy="936104"/>
          </a:xfrm>
        </p:grpSpPr>
        <p:sp>
          <p:nvSpPr>
            <p:cNvPr id="21" name="角丸四角形 20"/>
            <p:cNvSpPr/>
            <p:nvPr/>
          </p:nvSpPr>
          <p:spPr>
            <a:xfrm>
              <a:off x="7020272" y="2852936"/>
              <a:ext cx="1728192" cy="9361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Services</a:t>
              </a:r>
              <a:r>
                <a:rPr lang="en-US" altLang="ja-JP" dirty="0" smtClean="0"/>
                <a:t> </a:t>
              </a:r>
            </a:p>
            <a:p>
              <a:pPr algn="ctr"/>
              <a:r>
                <a:rPr lang="en-US" altLang="ja-JP" dirty="0" smtClean="0"/>
                <a:t>over</a:t>
              </a:r>
              <a:r>
                <a:rPr lang="ja-JP" altLang="en-US" dirty="0" smtClean="0"/>
                <a:t> </a:t>
              </a:r>
              <a:r>
                <a:rPr lang="en-US" altLang="ja-JP" dirty="0"/>
                <a:t>N</a:t>
              </a:r>
              <a:r>
                <a:rPr lang="en-US" altLang="ja-JP" dirty="0" smtClean="0"/>
                <a:t>ative</a:t>
              </a:r>
              <a:r>
                <a:rPr lang="ja-JP" altLang="en-US" dirty="0" smtClean="0"/>
                <a:t> </a:t>
              </a:r>
              <a:r>
                <a:rPr lang="en-US" altLang="ja-JP" dirty="0" smtClean="0"/>
                <a:t>Infrastructure</a:t>
              </a:r>
              <a:endParaRPr kumimoji="1" lang="ja-JP" altLang="en-US" dirty="0"/>
            </a:p>
          </p:txBody>
        </p:sp>
        <p:sp>
          <p:nvSpPr>
            <p:cNvPr id="26" name="右矢印 25"/>
            <p:cNvSpPr/>
            <p:nvPr/>
          </p:nvSpPr>
          <p:spPr>
            <a:xfrm>
              <a:off x="6143785" y="3135430"/>
              <a:ext cx="804479" cy="365578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1058613" y="2597675"/>
            <a:ext cx="4953547" cy="1227667"/>
            <a:chOff x="1058613" y="2597675"/>
            <a:chExt cx="4953547" cy="1227667"/>
          </a:xfrm>
        </p:grpSpPr>
        <p:sp>
          <p:nvSpPr>
            <p:cNvPr id="19" name="角丸四角形 18"/>
            <p:cNvSpPr/>
            <p:nvPr/>
          </p:nvSpPr>
          <p:spPr>
            <a:xfrm>
              <a:off x="3203848" y="2852936"/>
              <a:ext cx="2808312" cy="9361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Emulated</a:t>
              </a:r>
              <a:r>
                <a:rPr kumimoji="1" lang="ja-JP" altLang="en-US" dirty="0" smtClean="0"/>
                <a:t> </a:t>
              </a:r>
              <a:r>
                <a:rPr lang="en-US" altLang="ja-JP" dirty="0"/>
                <a:t>New</a:t>
              </a:r>
              <a:r>
                <a:rPr kumimoji="1" lang="ja-JP" altLang="en-US" dirty="0" smtClean="0"/>
                <a:t> </a:t>
              </a:r>
              <a:r>
                <a:rPr kumimoji="1" lang="en-US" altLang="ja-JP" dirty="0" smtClean="0"/>
                <a:t>Service</a:t>
              </a:r>
            </a:p>
            <a:p>
              <a:pPr algn="ctr"/>
              <a:r>
                <a:rPr lang="en-US" altLang="ja-JP" dirty="0"/>
                <a:t>w</a:t>
              </a:r>
              <a:r>
                <a:rPr lang="en-US" altLang="ja-JP" dirty="0" smtClean="0"/>
                <a:t>ith</a:t>
              </a:r>
              <a:r>
                <a:rPr lang="ja-JP" altLang="en-US" dirty="0" smtClean="0"/>
                <a:t> </a:t>
              </a:r>
              <a:r>
                <a:rPr lang="en-US" altLang="ja-JP" dirty="0" smtClean="0"/>
                <a:t>Legacy</a:t>
              </a:r>
              <a:r>
                <a:rPr lang="ja-JP" altLang="en-US" dirty="0" smtClean="0"/>
                <a:t> </a:t>
              </a:r>
              <a:r>
                <a:rPr lang="en-US" altLang="ja-JP" dirty="0" smtClean="0"/>
                <a:t>Services </a:t>
              </a:r>
            </a:p>
            <a:p>
              <a:pPr algn="ctr"/>
              <a:r>
                <a:rPr lang="en-US" altLang="ja-JP" dirty="0" smtClean="0"/>
                <a:t>over</a:t>
              </a:r>
              <a:r>
                <a:rPr lang="ja-JP" altLang="en-US" dirty="0" smtClean="0"/>
                <a:t> </a:t>
              </a:r>
              <a:r>
                <a:rPr lang="en-US" altLang="ja-JP" dirty="0" smtClean="0"/>
                <a:t>Legacy</a:t>
              </a:r>
              <a:r>
                <a:rPr lang="ja-JP" altLang="en-US" dirty="0" smtClean="0"/>
                <a:t> </a:t>
              </a:r>
              <a:r>
                <a:rPr lang="en-US" altLang="ja-JP" dirty="0" smtClean="0"/>
                <a:t>Infrastructure</a:t>
              </a:r>
              <a:endParaRPr kumimoji="1" lang="ja-JP" altLang="en-US" dirty="0"/>
            </a:p>
          </p:txBody>
        </p:sp>
        <p:sp>
          <p:nvSpPr>
            <p:cNvPr id="27" name="下カーブ矢印 26"/>
            <p:cNvSpPr/>
            <p:nvPr/>
          </p:nvSpPr>
          <p:spPr>
            <a:xfrm rot="19802902">
              <a:off x="1058613" y="2597675"/>
              <a:ext cx="2124660" cy="1227667"/>
            </a:xfrm>
            <a:prstGeom prst="curvedDownArrow">
              <a:avLst>
                <a:gd name="adj1" fmla="val 14271"/>
                <a:gd name="adj2" fmla="val 50000"/>
                <a:gd name="adj3" fmla="val 25000"/>
              </a:avLst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8" name="円/楕円 17"/>
          <p:cNvSpPr/>
          <p:nvPr/>
        </p:nvSpPr>
        <p:spPr>
          <a:xfrm>
            <a:off x="539552" y="3933056"/>
            <a:ext cx="1872208" cy="10801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/>
              <a:t>新技術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タイトル 1"/>
          <p:cNvSpPr>
            <a:spLocks noGrp="1"/>
          </p:cNvSpPr>
          <p:nvPr>
            <p:ph type="title"/>
          </p:nvPr>
        </p:nvSpPr>
        <p:spPr>
          <a:xfrm>
            <a:off x="684213" y="260350"/>
            <a:ext cx="7772400" cy="1368425"/>
          </a:xfrm>
        </p:spPr>
        <p:txBody>
          <a:bodyPr>
            <a:normAutofit fontScale="90000"/>
          </a:bodyPr>
          <a:lstStyle/>
          <a:p>
            <a:r>
              <a:rPr lang="en-US" altLang="ja-JP" smtClean="0"/>
              <a:t>“Privacy by Design” (PbD)</a:t>
            </a:r>
            <a:br>
              <a:rPr lang="en-US" altLang="ja-JP" smtClean="0"/>
            </a:br>
            <a:r>
              <a:rPr lang="en-US" altLang="ja-JP" smtClean="0"/>
              <a:t>7</a:t>
            </a:r>
            <a:r>
              <a:rPr lang="ja-JP" altLang="en-US" smtClean="0"/>
              <a:t>つの原則</a:t>
            </a:r>
          </a:p>
        </p:txBody>
      </p:sp>
      <p:sp>
        <p:nvSpPr>
          <p:cNvPr id="35843" name="コンテンツ プレースホルダ 2"/>
          <p:cNvSpPr>
            <a:spLocks noGrp="1"/>
          </p:cNvSpPr>
          <p:nvPr>
            <p:ph idx="1"/>
          </p:nvPr>
        </p:nvSpPr>
        <p:spPr>
          <a:xfrm>
            <a:off x="395288" y="1844675"/>
            <a:ext cx="8569325" cy="4114800"/>
          </a:xfrm>
        </p:spPr>
        <p:txBody>
          <a:bodyPr/>
          <a:lstStyle/>
          <a:p>
            <a:pPr marL="514350" indent="-514350">
              <a:buFont typeface="Times New Roman" pitchFamily="18" charset="0"/>
              <a:buAutoNum type="arabicPeriod"/>
            </a:pPr>
            <a:r>
              <a:rPr lang="ja-JP" altLang="en-US" smtClean="0"/>
              <a:t>リアクティブ</a:t>
            </a:r>
            <a:r>
              <a:rPr lang="en-US" altLang="ja-JP" smtClean="0"/>
              <a:t>(</a:t>
            </a:r>
            <a:r>
              <a:rPr lang="ja-JP" altLang="en-US" smtClean="0"/>
              <a:t>事後</a:t>
            </a:r>
            <a:r>
              <a:rPr lang="en-US" altLang="ja-JP" smtClean="0"/>
              <a:t>)</a:t>
            </a:r>
            <a:r>
              <a:rPr lang="ja-JP" altLang="en-US" smtClean="0"/>
              <a:t>でなくプロアクティブ</a:t>
            </a:r>
            <a:r>
              <a:rPr lang="en-US" altLang="ja-JP" smtClean="0"/>
              <a:t>(</a:t>
            </a:r>
            <a:r>
              <a:rPr lang="ja-JP" altLang="en-US" smtClean="0"/>
              <a:t>事前</a:t>
            </a:r>
            <a:r>
              <a:rPr lang="en-US" altLang="ja-JP" smtClean="0"/>
              <a:t>)</a:t>
            </a:r>
            <a:r>
              <a:rPr lang="ja-JP" altLang="en-US" smtClean="0"/>
              <a:t> </a:t>
            </a:r>
            <a:endParaRPr lang="en-US" altLang="ja-JP" smtClean="0"/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ja-JP" altLang="en-US" smtClean="0"/>
              <a:t>ディフォルト設定でプライバシー保護</a:t>
            </a:r>
            <a:endParaRPr lang="en-US" altLang="ja-JP" smtClean="0"/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ja-JP" altLang="en-US" smtClean="0"/>
              <a:t>設定時に組み込むプライバシー対策</a:t>
            </a:r>
            <a:endParaRPr lang="en-US" altLang="ja-JP" smtClean="0"/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ja-JP" altLang="en-US" smtClean="0"/>
              <a:t>ゼロサム ではなく ポジティブサム </a:t>
            </a:r>
            <a:endParaRPr lang="en-US" altLang="ja-JP" smtClean="0"/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ja-JP" altLang="en-US" smtClean="0"/>
              <a:t>エンド・ツー・エンド でのセキュリティー </a:t>
            </a:r>
            <a:endParaRPr lang="en-US" altLang="ja-JP" smtClean="0"/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ja-JP" altLang="en-US" smtClean="0"/>
              <a:t>可視化と透明性 </a:t>
            </a:r>
            <a:r>
              <a:rPr lang="en-US" altLang="ja-JP" smtClean="0"/>
              <a:t>(</a:t>
            </a:r>
            <a:r>
              <a:rPr lang="ja-JP" altLang="en-US" smtClean="0"/>
              <a:t>オープン性・公開性</a:t>
            </a:r>
            <a:r>
              <a:rPr lang="en-US" altLang="ja-JP" smtClean="0"/>
              <a:t>)</a:t>
            </a:r>
            <a:r>
              <a:rPr lang="ja-JP" altLang="en-US" smtClean="0"/>
              <a:t> </a:t>
            </a:r>
            <a:endParaRPr lang="en-US" altLang="ja-JP" smtClean="0"/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ja-JP" altLang="en-US" smtClean="0"/>
              <a:t>個人のプライバシー尊重</a:t>
            </a:r>
            <a:r>
              <a:rPr lang="en-US" altLang="ja-JP" smtClean="0"/>
              <a:t>(</a:t>
            </a:r>
            <a:r>
              <a:rPr lang="ja-JP" altLang="en-US" smtClean="0"/>
              <a:t>個人を主体に</a:t>
            </a:r>
            <a:r>
              <a:rPr lang="en-US" altLang="ja-JP" smtClean="0"/>
              <a:t>)</a:t>
            </a:r>
            <a:endParaRPr lang="ja-JP" altLang="en-US" smtClean="0"/>
          </a:p>
        </p:txBody>
      </p:sp>
      <p:sp>
        <p:nvSpPr>
          <p:cNvPr id="3584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66F91F-699C-4E81-B96E-403C764A80C3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5" name="下リボン 4"/>
          <p:cNvSpPr/>
          <p:nvPr/>
        </p:nvSpPr>
        <p:spPr>
          <a:xfrm>
            <a:off x="3851920" y="908720"/>
            <a:ext cx="5112568" cy="864096"/>
          </a:xfrm>
          <a:prstGeom prst="ribbon">
            <a:avLst>
              <a:gd name="adj1" fmla="val 16667"/>
              <a:gd name="adj2" fmla="val 7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 dirty="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kumimoji="1" lang="ja-JP" altLang="en-US" sz="3600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kumimoji="1" lang="en-US" altLang="ja-JP" sz="3600" b="1" dirty="0" smtClean="0">
                <a:solidFill>
                  <a:srgbClr val="FF0000"/>
                </a:solidFill>
              </a:rPr>
              <a:t>ICT</a:t>
            </a:r>
            <a:r>
              <a:rPr kumimoji="1" lang="ja-JP" altLang="en-US" sz="3600" b="1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sz="3600" b="1" dirty="0" smtClean="0">
                <a:solidFill>
                  <a:srgbClr val="FF0000"/>
                </a:solidFill>
              </a:rPr>
              <a:t>by Design 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1149</TotalTime>
  <Words>533</Words>
  <Application>Microsoft Office PowerPoint</Application>
  <PresentationFormat>画面に合わせる (4:3)</PresentationFormat>
  <Paragraphs>108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テーマ</vt:lpstr>
      <vt:lpstr>社会デザイン と 人材育成</vt:lpstr>
      <vt:lpstr>岡村先生の基調講演から</vt:lpstr>
      <vt:lpstr>Internet; </vt:lpstr>
      <vt:lpstr>Internet での経験から</vt:lpstr>
      <vt:lpstr>How do you think?  『項羽と劉邦』 (司馬遼太郎著)より  </vt:lpstr>
      <vt:lpstr>第2電々 のモデルは、どんなもの ? </vt:lpstr>
      <vt:lpstr>スライド 7</vt:lpstr>
      <vt:lpstr>スライド 8</vt:lpstr>
      <vt:lpstr>“Privacy by Design” (PbD) 7つの原則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社会デザイン と 人材育成</dc:title>
  <dc:creator>hiroshi</dc:creator>
  <cp:lastModifiedBy>hiroshi</cp:lastModifiedBy>
  <cp:revision>6</cp:revision>
  <dcterms:created xsi:type="dcterms:W3CDTF">2012-11-11T05:18:55Z</dcterms:created>
  <dcterms:modified xsi:type="dcterms:W3CDTF">2012-11-16T23:04:51Z</dcterms:modified>
</cp:coreProperties>
</file>