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B81"/>
    <a:srgbClr val="00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64D0-781D-F94F-924C-B98EF6A80C4E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ACEB-006E-4A4B-9F9A-13268DDD72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92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96CDFBD-95C8-D94B-94BF-6E57AB7ED6B7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22530" name="Placeholder 2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Placeholder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>
                <a:latin typeface="Calibri" charset="0"/>
                <a:ea typeface="ＭＳ Ｐゴシック" charset="0"/>
              </a:rPr>
              <a:t>○○○</a:t>
            </a:r>
            <a:r>
              <a:rPr lang="en-US" altLang="ja-JP">
                <a:latin typeface="Calibri" charset="0"/>
                <a:ea typeface="ＭＳ Ｐゴシック" charset="0"/>
              </a:rPr>
              <a:t>2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048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3165"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6263" indent="-263947" defTabSz="843165"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789" indent="-211158" defTabSz="843165"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8105" indent="-211158" defTabSz="843165"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0420" indent="-211158" defTabSz="843165"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2736" indent="-211158" defTabSz="843165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5052" indent="-211158" defTabSz="843165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7367" indent="-211158" defTabSz="843165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9683" indent="-211158" defTabSz="843165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322FB1-F01A-714C-941D-995BFA94CECC}" type="slidenum">
              <a:rPr lang="ja-JP" altLang="en-US" sz="1000">
                <a:latin typeface="Calibri" charset="0"/>
              </a:rPr>
              <a:pPr/>
              <a:t>9</a:t>
            </a:fld>
            <a:endParaRPr lang="en-US" altLang="ja-JP" sz="10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90436"/>
            <a:ext cx="8229600" cy="4835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DD95-4586-FD4C-8179-5E77669F31DC}" type="datetimeFigureOut">
              <a:rPr lang="ja-JP" altLang="en-US" smtClean="0"/>
              <a:pPr/>
              <a:t>2012/11/13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C715-ABCB-024B-AD75-340DC890D4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ICT</a:t>
            </a:r>
            <a:r>
              <a:rPr lang="ja-JP" altLang="ja-JP" dirty="0"/>
              <a:t>を生かした社会デザインと人材</a:t>
            </a:r>
            <a:r>
              <a:rPr lang="ja-JP" altLang="ja-JP" dirty="0" smtClean="0"/>
              <a:t>育成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山口英</a:t>
            </a:r>
            <a:endParaRPr kumimoji="1" lang="en-US" altLang="ja-JP" dirty="0" smtClean="0"/>
          </a:p>
          <a:p>
            <a:r>
              <a:rPr lang="ja-JP" altLang="en-US" sz="2400" dirty="0" smtClean="0"/>
              <a:t>奈良先端科学技術大学院大学情報科学研究科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698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考えるポイント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バランスある人材育成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総合的、経験的、充実した基礎知識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高い能力を持った技術者</a:t>
            </a:r>
            <a:r>
              <a:rPr lang="ja-JP" altLang="en-US" smtClean="0"/>
              <a:t>集団が必要</a:t>
            </a:r>
            <a:endParaRPr lang="en-US" altLang="ja-JP" dirty="0" smtClean="0"/>
          </a:p>
          <a:p>
            <a:r>
              <a:rPr kumimoji="1" lang="ja-JP" altLang="en-US" dirty="0" smtClean="0"/>
              <a:t>社会の「仕掛け」と情報システムの関係を考える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ICT</a:t>
            </a:r>
            <a:r>
              <a:rPr kumimoji="1" lang="ja-JP" altLang="en-US" dirty="0" smtClean="0"/>
              <a:t>が駆動する社会への変化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制度との関係を深化させることが必要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日本が進む道はここにしかない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少子高齢化が進む社会で、引き続き同じ品質を維持するためには、社会の</a:t>
            </a:r>
            <a:r>
              <a:rPr kumimoji="1" lang="en-US" altLang="ja-JP" dirty="0" smtClean="0"/>
              <a:t>ICT</a:t>
            </a:r>
            <a:r>
              <a:rPr lang="ja-JP" altLang="en-US" dirty="0" smtClean="0"/>
              <a:t>化をより積極的に進めるしかない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29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Could Computing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467544" y="1371600"/>
            <a:ext cx="4824536" cy="4724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Massive computing resource shared through “virtualization” with many other customers.</a:t>
            </a:r>
          </a:p>
          <a:p>
            <a:pPr lvl="1"/>
            <a:r>
              <a:rPr lang="ja-JP" altLang="en-US" dirty="0" smtClean="0"/>
              <a:t>データセンターから提供される「仮想化システム」を利用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計算資源は他のユーザと共有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仮想化による「処理の移動性」の実現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リソース割当てのオンデマンド化、最適化</a:t>
            </a:r>
            <a:endParaRPr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52" y="1196752"/>
            <a:ext cx="3810247" cy="56886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106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838200"/>
          </a:xfrm>
        </p:spPr>
        <p:txBody>
          <a:bodyPr/>
          <a:lstStyle/>
          <a:p>
            <a:r>
              <a:rPr lang="en-US" altLang="ja-JP">
                <a:latin typeface="Arial" charset="0"/>
                <a:ea typeface="ヒラギノ角ゴ Pro W3" charset="0"/>
                <a:cs typeface="ヒラギノ角ゴ Pro W3" charset="0"/>
              </a:rPr>
              <a:t>Components in Information System</a:t>
            </a:r>
          </a:p>
        </p:txBody>
      </p:sp>
      <p:sp>
        <p:nvSpPr>
          <p:cNvPr id="27652" name="AutoShape 63"/>
          <p:cNvSpPr>
            <a:spLocks noChangeArrowheads="1"/>
          </p:cNvSpPr>
          <p:nvPr/>
        </p:nvSpPr>
        <p:spPr bwMode="auto">
          <a:xfrm>
            <a:off x="620713" y="3205163"/>
            <a:ext cx="7772400" cy="1616075"/>
          </a:xfrm>
          <a:prstGeom prst="roundRect">
            <a:avLst>
              <a:gd name="adj" fmla="val 16667"/>
            </a:avLst>
          </a:prstGeom>
          <a:solidFill>
            <a:srgbClr val="8FC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AutoShape 64"/>
          <p:cNvSpPr>
            <a:spLocks noChangeArrowheads="1"/>
          </p:cNvSpPr>
          <p:nvPr/>
        </p:nvSpPr>
        <p:spPr bwMode="auto">
          <a:xfrm>
            <a:off x="620713" y="5164138"/>
            <a:ext cx="7772400" cy="1492250"/>
          </a:xfrm>
          <a:prstGeom prst="roundRect">
            <a:avLst>
              <a:gd name="adj" fmla="val 16667"/>
            </a:avLst>
          </a:prstGeom>
          <a:solidFill>
            <a:srgbClr val="8FC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54" name="AutoShape 62"/>
          <p:cNvSpPr>
            <a:spLocks noChangeArrowheads="1"/>
          </p:cNvSpPr>
          <p:nvPr/>
        </p:nvSpPr>
        <p:spPr bwMode="auto">
          <a:xfrm>
            <a:off x="685800" y="1298575"/>
            <a:ext cx="7772400" cy="1530350"/>
          </a:xfrm>
          <a:prstGeom prst="roundRect">
            <a:avLst>
              <a:gd name="adj" fmla="val 16667"/>
            </a:avLst>
          </a:prstGeom>
          <a:solidFill>
            <a:srgbClr val="8FC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655" name="Group 16"/>
          <p:cNvGrpSpPr>
            <a:grpSpLocks/>
          </p:cNvGrpSpPr>
          <p:nvPr/>
        </p:nvGrpSpPr>
        <p:grpSpPr bwMode="auto">
          <a:xfrm>
            <a:off x="2779713" y="5561013"/>
            <a:ext cx="3740150" cy="971550"/>
            <a:chOff x="1751" y="3431"/>
            <a:chExt cx="2356" cy="612"/>
          </a:xfrm>
        </p:grpSpPr>
        <p:sp>
          <p:nvSpPr>
            <p:cNvPr id="27716" name="AutoShape 4"/>
            <p:cNvSpPr>
              <a:spLocks noChangeArrowheads="1"/>
            </p:cNvSpPr>
            <p:nvPr/>
          </p:nvSpPr>
          <p:spPr bwMode="auto">
            <a:xfrm>
              <a:off x="1751" y="3991"/>
              <a:ext cx="1524" cy="52"/>
            </a:xfrm>
            <a:prstGeom prst="cube">
              <a:avLst>
                <a:gd name="adj" fmla="val 5961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7" name="AutoShape 5"/>
            <p:cNvSpPr>
              <a:spLocks noChangeArrowheads="1"/>
            </p:cNvSpPr>
            <p:nvPr/>
          </p:nvSpPr>
          <p:spPr bwMode="auto">
            <a:xfrm>
              <a:off x="1976" y="3827"/>
              <a:ext cx="1524" cy="52"/>
            </a:xfrm>
            <a:prstGeom prst="cube">
              <a:avLst>
                <a:gd name="adj" fmla="val 5961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8" name="AutoShape 6"/>
            <p:cNvSpPr>
              <a:spLocks noChangeArrowheads="1"/>
            </p:cNvSpPr>
            <p:nvPr/>
          </p:nvSpPr>
          <p:spPr bwMode="auto">
            <a:xfrm>
              <a:off x="2290" y="3631"/>
              <a:ext cx="1524" cy="52"/>
            </a:xfrm>
            <a:prstGeom prst="cube">
              <a:avLst>
                <a:gd name="adj" fmla="val 5961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9" name="AutoShape 7"/>
            <p:cNvSpPr>
              <a:spLocks noChangeArrowheads="1"/>
            </p:cNvSpPr>
            <p:nvPr/>
          </p:nvSpPr>
          <p:spPr bwMode="auto">
            <a:xfrm>
              <a:off x="2583" y="3431"/>
              <a:ext cx="1524" cy="52"/>
            </a:xfrm>
            <a:prstGeom prst="cube">
              <a:avLst>
                <a:gd name="adj" fmla="val 5961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7656" name="AutoShape 33"/>
          <p:cNvCxnSpPr>
            <a:cxnSpLocks noChangeShapeType="1"/>
          </p:cNvCxnSpPr>
          <p:nvPr/>
        </p:nvCxnSpPr>
        <p:spPr bwMode="auto">
          <a:xfrm>
            <a:off x="5199063" y="5697538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AutoShape 34"/>
          <p:cNvCxnSpPr>
            <a:cxnSpLocks noChangeShapeType="1"/>
          </p:cNvCxnSpPr>
          <p:nvPr/>
        </p:nvCxnSpPr>
        <p:spPr bwMode="auto">
          <a:xfrm>
            <a:off x="4979988" y="5926138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AutoShape 35"/>
          <p:cNvCxnSpPr>
            <a:cxnSpLocks noChangeShapeType="1"/>
          </p:cNvCxnSpPr>
          <p:nvPr/>
        </p:nvCxnSpPr>
        <p:spPr bwMode="auto">
          <a:xfrm>
            <a:off x="5676900" y="5380038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AutoShape 36"/>
          <p:cNvCxnSpPr>
            <a:cxnSpLocks noChangeShapeType="1"/>
          </p:cNvCxnSpPr>
          <p:nvPr/>
        </p:nvCxnSpPr>
        <p:spPr bwMode="auto">
          <a:xfrm>
            <a:off x="6054725" y="5116513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2957513" y="4967288"/>
            <a:ext cx="3562350" cy="993775"/>
            <a:chOff x="2534" y="2761"/>
            <a:chExt cx="2244" cy="626"/>
          </a:xfrm>
        </p:grpSpPr>
        <p:sp>
          <p:nvSpPr>
            <p:cNvPr id="27714" name="AutoShape 13"/>
            <p:cNvSpPr>
              <a:spLocks noChangeArrowheads="1"/>
            </p:cNvSpPr>
            <p:nvPr/>
          </p:nvSpPr>
          <p:spPr bwMode="auto">
            <a:xfrm>
              <a:off x="2534" y="3095"/>
              <a:ext cx="1787" cy="292"/>
            </a:xfrm>
            <a:prstGeom prst="parallelogram">
              <a:avLst>
                <a:gd name="adj" fmla="val 143505"/>
              </a:avLst>
            </a:prstGeom>
            <a:solidFill>
              <a:srgbClr val="FEA97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5" name="AutoShape 14"/>
            <p:cNvSpPr>
              <a:spLocks noChangeArrowheads="1"/>
            </p:cNvSpPr>
            <p:nvPr/>
          </p:nvSpPr>
          <p:spPr bwMode="auto">
            <a:xfrm>
              <a:off x="2991" y="2761"/>
              <a:ext cx="1787" cy="292"/>
            </a:xfrm>
            <a:prstGeom prst="parallelogram">
              <a:avLst>
                <a:gd name="adj" fmla="val 143505"/>
              </a:avLst>
            </a:prstGeom>
            <a:solidFill>
              <a:srgbClr val="FEA97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7661" name="AutoShape 37"/>
          <p:cNvCxnSpPr>
            <a:cxnSpLocks noChangeShapeType="1"/>
          </p:cNvCxnSpPr>
          <p:nvPr/>
        </p:nvCxnSpPr>
        <p:spPr bwMode="auto">
          <a:xfrm>
            <a:off x="5395913" y="4005263"/>
            <a:ext cx="0" cy="115887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38"/>
          <p:cNvCxnSpPr>
            <a:cxnSpLocks noChangeShapeType="1"/>
          </p:cNvCxnSpPr>
          <p:nvPr/>
        </p:nvCxnSpPr>
        <p:spPr bwMode="auto">
          <a:xfrm>
            <a:off x="4921250" y="4519613"/>
            <a:ext cx="0" cy="1208087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39"/>
          <p:cNvCxnSpPr>
            <a:cxnSpLocks noChangeShapeType="1"/>
          </p:cNvCxnSpPr>
          <p:nvPr/>
        </p:nvCxnSpPr>
        <p:spPr bwMode="auto">
          <a:xfrm>
            <a:off x="3852863" y="4519613"/>
            <a:ext cx="0" cy="12747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40"/>
          <p:cNvCxnSpPr>
            <a:cxnSpLocks noChangeShapeType="1"/>
          </p:cNvCxnSpPr>
          <p:nvPr/>
        </p:nvCxnSpPr>
        <p:spPr bwMode="auto">
          <a:xfrm>
            <a:off x="4506913" y="3890963"/>
            <a:ext cx="0" cy="1347787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65" name="Group 21"/>
          <p:cNvGrpSpPr>
            <a:grpSpLocks/>
          </p:cNvGrpSpPr>
          <p:nvPr/>
        </p:nvGrpSpPr>
        <p:grpSpPr bwMode="auto">
          <a:xfrm>
            <a:off x="3136900" y="3690938"/>
            <a:ext cx="3176588" cy="993775"/>
            <a:chOff x="1976" y="3057"/>
            <a:chExt cx="2001" cy="626"/>
          </a:xfrm>
        </p:grpSpPr>
        <p:sp>
          <p:nvSpPr>
            <p:cNvPr id="27710" name="AutoShape 17"/>
            <p:cNvSpPr>
              <a:spLocks noChangeArrowheads="1"/>
            </p:cNvSpPr>
            <p:nvPr/>
          </p:nvSpPr>
          <p:spPr bwMode="auto">
            <a:xfrm>
              <a:off x="2390" y="3057"/>
              <a:ext cx="955" cy="292"/>
            </a:xfrm>
            <a:prstGeom prst="parallelogram">
              <a:avLst>
                <a:gd name="adj" fmla="val 1380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1" name="AutoShape 18"/>
            <p:cNvSpPr>
              <a:spLocks noChangeArrowheads="1"/>
            </p:cNvSpPr>
            <p:nvPr/>
          </p:nvSpPr>
          <p:spPr bwMode="auto">
            <a:xfrm>
              <a:off x="3022" y="3057"/>
              <a:ext cx="955" cy="292"/>
            </a:xfrm>
            <a:prstGeom prst="parallelogram">
              <a:avLst>
                <a:gd name="adj" fmla="val 1380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2" name="AutoShape 19"/>
            <p:cNvSpPr>
              <a:spLocks noChangeArrowheads="1"/>
            </p:cNvSpPr>
            <p:nvPr/>
          </p:nvSpPr>
          <p:spPr bwMode="auto">
            <a:xfrm>
              <a:off x="1976" y="3391"/>
              <a:ext cx="955" cy="292"/>
            </a:xfrm>
            <a:prstGeom prst="parallelogram">
              <a:avLst>
                <a:gd name="adj" fmla="val 1380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13" name="AutoShape 20"/>
            <p:cNvSpPr>
              <a:spLocks noChangeArrowheads="1"/>
            </p:cNvSpPr>
            <p:nvPr/>
          </p:nvSpPr>
          <p:spPr bwMode="auto">
            <a:xfrm>
              <a:off x="2608" y="3391"/>
              <a:ext cx="955" cy="292"/>
            </a:xfrm>
            <a:prstGeom prst="parallelogram">
              <a:avLst>
                <a:gd name="adj" fmla="val 1380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7666" name="AutoShape 41"/>
          <p:cNvCxnSpPr>
            <a:cxnSpLocks noChangeShapeType="1"/>
          </p:cNvCxnSpPr>
          <p:nvPr/>
        </p:nvCxnSpPr>
        <p:spPr bwMode="auto">
          <a:xfrm>
            <a:off x="5578475" y="3479800"/>
            <a:ext cx="0" cy="525463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42"/>
          <p:cNvCxnSpPr>
            <a:cxnSpLocks noChangeShapeType="1"/>
          </p:cNvCxnSpPr>
          <p:nvPr/>
        </p:nvCxnSpPr>
        <p:spPr bwMode="auto">
          <a:xfrm>
            <a:off x="5094288" y="3479800"/>
            <a:ext cx="0" cy="525463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43"/>
          <p:cNvCxnSpPr>
            <a:cxnSpLocks noChangeShapeType="1"/>
          </p:cNvCxnSpPr>
          <p:nvPr/>
        </p:nvCxnSpPr>
        <p:spPr bwMode="auto">
          <a:xfrm>
            <a:off x="4129088" y="3479800"/>
            <a:ext cx="0" cy="525463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44"/>
          <p:cNvCxnSpPr>
            <a:cxnSpLocks noChangeShapeType="1"/>
          </p:cNvCxnSpPr>
          <p:nvPr/>
        </p:nvCxnSpPr>
        <p:spPr bwMode="auto">
          <a:xfrm>
            <a:off x="4581525" y="3479800"/>
            <a:ext cx="0" cy="525463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45"/>
          <p:cNvCxnSpPr>
            <a:cxnSpLocks noChangeShapeType="1"/>
          </p:cNvCxnSpPr>
          <p:nvPr/>
        </p:nvCxnSpPr>
        <p:spPr bwMode="auto">
          <a:xfrm>
            <a:off x="5199063" y="3890963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46"/>
          <p:cNvCxnSpPr>
            <a:cxnSpLocks noChangeShapeType="1"/>
          </p:cNvCxnSpPr>
          <p:nvPr/>
        </p:nvCxnSpPr>
        <p:spPr bwMode="auto">
          <a:xfrm>
            <a:off x="4714875" y="3890963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47"/>
          <p:cNvCxnSpPr>
            <a:cxnSpLocks noChangeShapeType="1"/>
          </p:cNvCxnSpPr>
          <p:nvPr/>
        </p:nvCxnSpPr>
        <p:spPr bwMode="auto">
          <a:xfrm>
            <a:off x="3749675" y="3890963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48"/>
          <p:cNvCxnSpPr>
            <a:cxnSpLocks noChangeShapeType="1"/>
          </p:cNvCxnSpPr>
          <p:nvPr/>
        </p:nvCxnSpPr>
        <p:spPr bwMode="auto">
          <a:xfrm>
            <a:off x="4202113" y="3890963"/>
            <a:ext cx="0" cy="525462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74" name="Group 31"/>
          <p:cNvGrpSpPr>
            <a:grpSpLocks/>
          </p:cNvGrpSpPr>
          <p:nvPr/>
        </p:nvGrpSpPr>
        <p:grpSpPr bwMode="auto">
          <a:xfrm>
            <a:off x="3532188" y="3003550"/>
            <a:ext cx="2184400" cy="908050"/>
            <a:chOff x="1969" y="2658"/>
            <a:chExt cx="1376" cy="572"/>
          </a:xfrm>
        </p:grpSpPr>
        <p:sp>
          <p:nvSpPr>
            <p:cNvPr id="27702" name="AutoShape 22"/>
            <p:cNvSpPr>
              <a:spLocks noChangeArrowheads="1"/>
            </p:cNvSpPr>
            <p:nvPr/>
          </p:nvSpPr>
          <p:spPr bwMode="auto">
            <a:xfrm>
              <a:off x="2171" y="2658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3" name="AutoShape 23"/>
            <p:cNvSpPr>
              <a:spLocks noChangeArrowheads="1"/>
            </p:cNvSpPr>
            <p:nvPr/>
          </p:nvSpPr>
          <p:spPr bwMode="auto">
            <a:xfrm>
              <a:off x="2464" y="2658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4" name="AutoShape 24"/>
            <p:cNvSpPr>
              <a:spLocks noChangeArrowheads="1"/>
            </p:cNvSpPr>
            <p:nvPr/>
          </p:nvSpPr>
          <p:spPr bwMode="auto">
            <a:xfrm>
              <a:off x="2785" y="2658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5" name="AutoShape 25"/>
            <p:cNvSpPr>
              <a:spLocks noChangeArrowheads="1"/>
            </p:cNvSpPr>
            <p:nvPr/>
          </p:nvSpPr>
          <p:spPr bwMode="auto">
            <a:xfrm>
              <a:off x="3108" y="2658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6" name="AutoShape 27"/>
            <p:cNvSpPr>
              <a:spLocks noChangeArrowheads="1"/>
            </p:cNvSpPr>
            <p:nvPr/>
          </p:nvSpPr>
          <p:spPr bwMode="auto">
            <a:xfrm>
              <a:off x="1969" y="2821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7" name="AutoShape 28"/>
            <p:cNvSpPr>
              <a:spLocks noChangeArrowheads="1"/>
            </p:cNvSpPr>
            <p:nvPr/>
          </p:nvSpPr>
          <p:spPr bwMode="auto">
            <a:xfrm>
              <a:off x="2262" y="2821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8" name="AutoShape 29"/>
            <p:cNvSpPr>
              <a:spLocks noChangeArrowheads="1"/>
            </p:cNvSpPr>
            <p:nvPr/>
          </p:nvSpPr>
          <p:spPr bwMode="auto">
            <a:xfrm>
              <a:off x="2583" y="2821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9" name="AutoShape 30"/>
            <p:cNvSpPr>
              <a:spLocks noChangeArrowheads="1"/>
            </p:cNvSpPr>
            <p:nvPr/>
          </p:nvSpPr>
          <p:spPr bwMode="auto">
            <a:xfrm>
              <a:off x="2906" y="2821"/>
              <a:ext cx="237" cy="409"/>
            </a:xfrm>
            <a:prstGeom prst="cube">
              <a:avLst>
                <a:gd name="adj" fmla="val 22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7675" name="AutoShape 49"/>
          <p:cNvCxnSpPr>
            <a:cxnSpLocks noChangeShapeType="1"/>
          </p:cNvCxnSpPr>
          <p:nvPr/>
        </p:nvCxnSpPr>
        <p:spPr bwMode="auto">
          <a:xfrm>
            <a:off x="5019675" y="2417763"/>
            <a:ext cx="0" cy="84455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AutoShape 50"/>
          <p:cNvCxnSpPr>
            <a:cxnSpLocks noChangeShapeType="1"/>
          </p:cNvCxnSpPr>
          <p:nvPr/>
        </p:nvCxnSpPr>
        <p:spPr bwMode="auto">
          <a:xfrm>
            <a:off x="3997325" y="2360613"/>
            <a:ext cx="0" cy="84455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7" name="AutoShape 54"/>
          <p:cNvSpPr>
            <a:spLocks noChangeArrowheads="1"/>
          </p:cNvSpPr>
          <p:nvPr/>
        </p:nvSpPr>
        <p:spPr bwMode="auto">
          <a:xfrm>
            <a:off x="3341688" y="2138363"/>
            <a:ext cx="1516062" cy="463550"/>
          </a:xfrm>
          <a:prstGeom prst="parallelogram">
            <a:avLst>
              <a:gd name="adj" fmla="val 138014"/>
            </a:avLst>
          </a:prstGeom>
          <a:solidFill>
            <a:srgbClr val="FC7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78" name="AutoShape 55"/>
          <p:cNvSpPr>
            <a:spLocks noChangeArrowheads="1"/>
          </p:cNvSpPr>
          <p:nvPr/>
        </p:nvSpPr>
        <p:spPr bwMode="auto">
          <a:xfrm>
            <a:off x="4373563" y="2138363"/>
            <a:ext cx="1516062" cy="463550"/>
          </a:xfrm>
          <a:prstGeom prst="parallelogram">
            <a:avLst>
              <a:gd name="adj" fmla="val 138014"/>
            </a:avLst>
          </a:prstGeom>
          <a:solidFill>
            <a:srgbClr val="FF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27679" name="AutoShape 59"/>
          <p:cNvCxnSpPr>
            <a:cxnSpLocks noChangeShapeType="1"/>
          </p:cNvCxnSpPr>
          <p:nvPr/>
        </p:nvCxnSpPr>
        <p:spPr bwMode="auto">
          <a:xfrm>
            <a:off x="5359400" y="1662113"/>
            <a:ext cx="1588" cy="65087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0" name="AutoShape 60"/>
          <p:cNvCxnSpPr>
            <a:cxnSpLocks noChangeShapeType="1"/>
          </p:cNvCxnSpPr>
          <p:nvPr/>
        </p:nvCxnSpPr>
        <p:spPr bwMode="auto">
          <a:xfrm>
            <a:off x="3995738" y="1814513"/>
            <a:ext cx="1587" cy="65087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AutoShape 61"/>
          <p:cNvCxnSpPr>
            <a:cxnSpLocks noChangeShapeType="1"/>
          </p:cNvCxnSpPr>
          <p:nvPr/>
        </p:nvCxnSpPr>
        <p:spPr bwMode="auto">
          <a:xfrm>
            <a:off x="4921250" y="1855788"/>
            <a:ext cx="1588" cy="65087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82" name="Group 58"/>
          <p:cNvGrpSpPr>
            <a:grpSpLocks/>
          </p:cNvGrpSpPr>
          <p:nvPr/>
        </p:nvGrpSpPr>
        <p:grpSpPr bwMode="auto">
          <a:xfrm>
            <a:off x="3030538" y="1423988"/>
            <a:ext cx="3097212" cy="714375"/>
            <a:chOff x="1909" y="1101"/>
            <a:chExt cx="1951" cy="450"/>
          </a:xfrm>
        </p:grpSpPr>
        <p:sp>
          <p:nvSpPr>
            <p:cNvPr id="27700" name="AutoShape 56"/>
            <p:cNvSpPr>
              <a:spLocks noChangeArrowheads="1"/>
            </p:cNvSpPr>
            <p:nvPr/>
          </p:nvSpPr>
          <p:spPr bwMode="auto">
            <a:xfrm>
              <a:off x="1909" y="1343"/>
              <a:ext cx="1605" cy="208"/>
            </a:xfrm>
            <a:prstGeom prst="parallelogram">
              <a:avLst>
                <a:gd name="adj" fmla="val 156720"/>
              </a:avLst>
            </a:prstGeom>
            <a:solidFill>
              <a:srgbClr val="ECA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701" name="AutoShape 57"/>
            <p:cNvSpPr>
              <a:spLocks noChangeArrowheads="1"/>
            </p:cNvSpPr>
            <p:nvPr/>
          </p:nvSpPr>
          <p:spPr bwMode="auto">
            <a:xfrm>
              <a:off x="2255" y="1101"/>
              <a:ext cx="1605" cy="208"/>
            </a:xfrm>
            <a:prstGeom prst="parallelogram">
              <a:avLst>
                <a:gd name="adj" fmla="val 156720"/>
              </a:avLst>
            </a:prstGeom>
            <a:solidFill>
              <a:srgbClr val="ECA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683" name="AutoShape 65"/>
          <p:cNvSpPr>
            <a:spLocks noChangeArrowheads="1"/>
          </p:cNvSpPr>
          <p:nvPr/>
        </p:nvSpPr>
        <p:spPr bwMode="auto">
          <a:xfrm>
            <a:off x="1390650" y="1812925"/>
            <a:ext cx="574675" cy="433388"/>
          </a:xfrm>
          <a:prstGeom prst="downArrow">
            <a:avLst>
              <a:gd name="adj1" fmla="val 56352"/>
              <a:gd name="adj2" fmla="val 46519"/>
            </a:avLst>
          </a:prstGeom>
          <a:solidFill>
            <a:srgbClr val="8FCCB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84" name="AutoShape 66"/>
          <p:cNvSpPr>
            <a:spLocks noChangeArrowheads="1"/>
          </p:cNvSpPr>
          <p:nvPr/>
        </p:nvSpPr>
        <p:spPr bwMode="auto">
          <a:xfrm>
            <a:off x="1390650" y="2647950"/>
            <a:ext cx="574675" cy="612775"/>
          </a:xfrm>
          <a:prstGeom prst="downArrow">
            <a:avLst>
              <a:gd name="adj1" fmla="val 56352"/>
              <a:gd name="adj2" fmla="val 34605"/>
            </a:avLst>
          </a:prstGeom>
          <a:solidFill>
            <a:srgbClr val="8FCCB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85" name="AutoShape 67"/>
          <p:cNvSpPr>
            <a:spLocks noChangeArrowheads="1"/>
          </p:cNvSpPr>
          <p:nvPr/>
        </p:nvSpPr>
        <p:spPr bwMode="auto">
          <a:xfrm>
            <a:off x="1390650" y="4578350"/>
            <a:ext cx="574675" cy="660400"/>
          </a:xfrm>
          <a:prstGeom prst="downArrow">
            <a:avLst>
              <a:gd name="adj1" fmla="val 56352"/>
              <a:gd name="adj2" fmla="val 37295"/>
            </a:avLst>
          </a:prstGeom>
          <a:solidFill>
            <a:srgbClr val="8FCCB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86" name="AutoShape 68"/>
          <p:cNvSpPr>
            <a:spLocks noChangeArrowheads="1"/>
          </p:cNvSpPr>
          <p:nvPr/>
        </p:nvSpPr>
        <p:spPr bwMode="auto">
          <a:xfrm>
            <a:off x="1390650" y="3692525"/>
            <a:ext cx="574675" cy="433388"/>
          </a:xfrm>
          <a:prstGeom prst="downArrow">
            <a:avLst>
              <a:gd name="adj1" fmla="val 56352"/>
              <a:gd name="adj2" fmla="val 46519"/>
            </a:avLst>
          </a:prstGeom>
          <a:solidFill>
            <a:srgbClr val="8FCCB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87" name="AutoShape 69"/>
          <p:cNvSpPr>
            <a:spLocks noChangeArrowheads="1"/>
          </p:cNvSpPr>
          <p:nvPr/>
        </p:nvSpPr>
        <p:spPr bwMode="auto">
          <a:xfrm>
            <a:off x="1390650" y="5699125"/>
            <a:ext cx="574675" cy="433388"/>
          </a:xfrm>
          <a:prstGeom prst="downArrow">
            <a:avLst>
              <a:gd name="adj1" fmla="val 56352"/>
              <a:gd name="adj2" fmla="val 46519"/>
            </a:avLst>
          </a:prstGeom>
          <a:solidFill>
            <a:srgbClr val="8FCCB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27688" name="Text Box 70"/>
          <p:cNvSpPr txBox="1">
            <a:spLocks noChangeArrowheads="1"/>
          </p:cNvSpPr>
          <p:nvPr/>
        </p:nvSpPr>
        <p:spPr bwMode="auto">
          <a:xfrm>
            <a:off x="738188" y="6165850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800">
                <a:ea typeface="ＭＳ Ｐゴシック" charset="0"/>
                <a:cs typeface="ＭＳ Ｐゴシック" charset="0"/>
              </a:rPr>
              <a:t>Physical network</a:t>
            </a:r>
          </a:p>
        </p:txBody>
      </p:sp>
      <p:sp>
        <p:nvSpPr>
          <p:cNvPr id="27689" name="Text Box 71"/>
          <p:cNvSpPr txBox="1">
            <a:spLocks noChangeArrowheads="1"/>
          </p:cNvSpPr>
          <p:nvPr/>
        </p:nvSpPr>
        <p:spPr bwMode="auto">
          <a:xfrm>
            <a:off x="738188" y="527526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800">
                <a:ea typeface="ＭＳ Ｐゴシック" charset="0"/>
                <a:cs typeface="ＭＳ Ｐゴシック" charset="0"/>
              </a:rPr>
              <a:t>Virtual network</a:t>
            </a:r>
          </a:p>
        </p:txBody>
      </p:sp>
      <p:sp>
        <p:nvSpPr>
          <p:cNvPr id="27690" name="Text Box 72"/>
          <p:cNvSpPr txBox="1">
            <a:spLocks noChangeArrowheads="1"/>
          </p:cNvSpPr>
          <p:nvPr/>
        </p:nvSpPr>
        <p:spPr bwMode="auto">
          <a:xfrm>
            <a:off x="738188" y="4154488"/>
            <a:ext cx="196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800">
                <a:ea typeface="ＭＳ Ｐゴシック" charset="0"/>
                <a:cs typeface="ＭＳ Ｐゴシック" charset="0"/>
              </a:rPr>
              <a:t>Physical machine</a:t>
            </a:r>
          </a:p>
        </p:txBody>
      </p:sp>
      <p:sp>
        <p:nvSpPr>
          <p:cNvPr id="27691" name="Text Box 73"/>
          <p:cNvSpPr txBox="1">
            <a:spLocks noChangeArrowheads="1"/>
          </p:cNvSpPr>
          <p:nvPr/>
        </p:nvSpPr>
        <p:spPr bwMode="auto">
          <a:xfrm>
            <a:off x="738188" y="3262313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800">
                <a:ea typeface="ＭＳ Ｐゴシック" charset="0"/>
                <a:cs typeface="ＭＳ Ｐゴシック" charset="0"/>
              </a:rPr>
              <a:t>Virtual machine</a:t>
            </a:r>
          </a:p>
        </p:txBody>
      </p:sp>
      <p:sp>
        <p:nvSpPr>
          <p:cNvPr id="27692" name="Text Box 74"/>
          <p:cNvSpPr txBox="1">
            <a:spLocks noChangeArrowheads="1"/>
          </p:cNvSpPr>
          <p:nvPr/>
        </p:nvSpPr>
        <p:spPr bwMode="auto">
          <a:xfrm>
            <a:off x="738188" y="22812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800">
                <a:ea typeface="ＭＳ Ｐゴシック" charset="0"/>
                <a:cs typeface="ＭＳ Ｐゴシック" charset="0"/>
              </a:rPr>
              <a:t>Core Services</a:t>
            </a:r>
          </a:p>
        </p:txBody>
      </p:sp>
      <p:sp>
        <p:nvSpPr>
          <p:cNvPr id="27693" name="Text Box 75"/>
          <p:cNvSpPr txBox="1">
            <a:spLocks noChangeArrowheads="1"/>
          </p:cNvSpPr>
          <p:nvPr/>
        </p:nvSpPr>
        <p:spPr bwMode="auto">
          <a:xfrm>
            <a:off x="738188" y="1387475"/>
            <a:ext cx="2243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800">
                <a:ea typeface="ＭＳ Ｐゴシック" charset="0"/>
                <a:cs typeface="ＭＳ Ｐゴシック" charset="0"/>
              </a:rPr>
              <a:t>Application Services</a:t>
            </a:r>
          </a:p>
        </p:txBody>
      </p:sp>
      <p:sp>
        <p:nvSpPr>
          <p:cNvPr id="27694" name="Text Box 77"/>
          <p:cNvSpPr txBox="1">
            <a:spLocks noChangeArrowheads="1"/>
          </p:cNvSpPr>
          <p:nvPr/>
        </p:nvSpPr>
        <p:spPr bwMode="auto">
          <a:xfrm>
            <a:off x="6627813" y="2825750"/>
            <a:ext cx="2124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200">
                <a:ea typeface="ＭＳ Ｐゴシック" charset="0"/>
                <a:cs typeface="ＭＳ Ｐゴシック" charset="0"/>
              </a:rPr>
              <a:t>Service-to-machine mapping</a:t>
            </a:r>
            <a:endParaRPr lang="en-US" altLang="ja-JP" sz="1600">
              <a:ea typeface="ＭＳ Ｐゴシック" charset="0"/>
              <a:cs typeface="ＭＳ Ｐゴシック" charset="0"/>
            </a:endParaRPr>
          </a:p>
        </p:txBody>
      </p:sp>
      <p:sp>
        <p:nvSpPr>
          <p:cNvPr id="27695" name="Text Box 78"/>
          <p:cNvSpPr txBox="1">
            <a:spLocks noChangeArrowheads="1"/>
          </p:cNvSpPr>
          <p:nvPr/>
        </p:nvSpPr>
        <p:spPr bwMode="auto">
          <a:xfrm>
            <a:off x="6627813" y="4805363"/>
            <a:ext cx="214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200">
                <a:ea typeface="ＭＳ Ｐゴシック" charset="0"/>
                <a:cs typeface="ＭＳ Ｐゴシック" charset="0"/>
              </a:rPr>
              <a:t>machine-to-network mapping</a:t>
            </a:r>
            <a:endParaRPr lang="en-US" altLang="ja-JP" sz="1600">
              <a:ea typeface="ＭＳ Ｐゴシック" charset="0"/>
              <a:cs typeface="ＭＳ Ｐゴシック" charset="0"/>
            </a:endParaRPr>
          </a:p>
        </p:txBody>
      </p:sp>
      <p:sp>
        <p:nvSpPr>
          <p:cNvPr id="27696" name="Text Box 79"/>
          <p:cNvSpPr txBox="1">
            <a:spLocks noChangeArrowheads="1"/>
          </p:cNvSpPr>
          <p:nvPr/>
        </p:nvSpPr>
        <p:spPr bwMode="auto">
          <a:xfrm>
            <a:off x="6283325" y="5757863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600">
                <a:ea typeface="ＭＳ Ｐゴシック" charset="0"/>
                <a:cs typeface="ＭＳ Ｐゴシック" charset="0"/>
              </a:rPr>
              <a:t>Network dependency</a:t>
            </a:r>
          </a:p>
        </p:txBody>
      </p:sp>
      <p:sp>
        <p:nvSpPr>
          <p:cNvPr id="27697" name="Text Box 80"/>
          <p:cNvSpPr txBox="1">
            <a:spLocks noChangeArrowheads="1"/>
          </p:cNvSpPr>
          <p:nvPr/>
        </p:nvSpPr>
        <p:spPr bwMode="auto">
          <a:xfrm>
            <a:off x="6283325" y="3884613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600">
                <a:ea typeface="ＭＳ Ｐゴシック" charset="0"/>
                <a:cs typeface="ＭＳ Ｐゴシック" charset="0"/>
              </a:rPr>
              <a:t>Machine dependency</a:t>
            </a:r>
          </a:p>
        </p:txBody>
      </p:sp>
      <p:sp>
        <p:nvSpPr>
          <p:cNvPr id="27698" name="Text Box 81"/>
          <p:cNvSpPr txBox="1">
            <a:spLocks noChangeArrowheads="1"/>
          </p:cNvSpPr>
          <p:nvPr/>
        </p:nvSpPr>
        <p:spPr bwMode="auto">
          <a:xfrm>
            <a:off x="6283325" y="1855788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ja-JP" sz="1600">
                <a:ea typeface="ＭＳ Ｐゴシック" charset="0"/>
                <a:cs typeface="ＭＳ Ｐゴシック" charset="0"/>
              </a:rPr>
              <a:t>Service dependency</a:t>
            </a:r>
          </a:p>
        </p:txBody>
      </p:sp>
      <p:sp>
        <p:nvSpPr>
          <p:cNvPr id="27699" name="スライド番号プレースホルダ 69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0029D17-AEAC-3B4E-8697-C402C9C4B636}" type="slidenum">
              <a:rPr lang="en-US" altLang="ja-JP" sz="100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pPr algn="r"/>
              <a:t>3</a:t>
            </a:fld>
            <a:endParaRPr lang="en-US" altLang="ja-JP" sz="100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77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1676400" y="2895600"/>
            <a:ext cx="5757863" cy="2892425"/>
            <a:chOff x="1056" y="1824"/>
            <a:chExt cx="3627" cy="1822"/>
          </a:xfrm>
        </p:grpSpPr>
        <p:grpSp>
          <p:nvGrpSpPr>
            <p:cNvPr id="5143" name="Group 3"/>
            <p:cNvGrpSpPr>
              <a:grpSpLocks/>
            </p:cNvGrpSpPr>
            <p:nvPr/>
          </p:nvGrpSpPr>
          <p:grpSpPr bwMode="auto">
            <a:xfrm>
              <a:off x="1056" y="1824"/>
              <a:ext cx="3627" cy="1822"/>
              <a:chOff x="960" y="1728"/>
              <a:chExt cx="3627" cy="1822"/>
            </a:xfrm>
          </p:grpSpPr>
          <p:pic>
            <p:nvPicPr>
              <p:cNvPr id="5145" name="Picture 4" descr="D:\IMAGES.WMF\TRANSPRT\GROUND\TRNGR168.WM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728"/>
                <a:ext cx="3627" cy="1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6" name="Rectangle 5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225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44" name="Text Box 6"/>
            <p:cNvSpPr txBox="1">
              <a:spLocks noChangeArrowheads="1"/>
            </p:cNvSpPr>
            <p:nvPr/>
          </p:nvSpPr>
          <p:spPr bwMode="auto">
            <a:xfrm>
              <a:off x="2256" y="2928"/>
              <a:ext cx="10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2800">
                  <a:solidFill>
                    <a:schemeClr val="bg1"/>
                  </a:solidFill>
                  <a:latin typeface="Arial Black" charset="0"/>
                </a:rPr>
                <a:t>Internet</a:t>
              </a:r>
            </a:p>
          </p:txBody>
        </p:sp>
      </p:grp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038600" y="35052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/>
              <a:t>chat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410200" y="41148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FAX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Internet is a Vehicle of Technologies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876800" y="38100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E-mail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019800" y="41148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/>
              <a:t>Info</a:t>
            </a:r>
          </a:p>
          <a:p>
            <a:pPr algn="ctr"/>
            <a:r>
              <a:rPr lang="en-US" altLang="ja-JP" sz="1400"/>
              <a:t>sharing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943600" y="35814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iSCSI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581400" y="41148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Security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038600" y="32766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Digital TV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3581400" y="31242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Teleconference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334000" y="33528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/>
              <a:t>Digital Library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4343400" y="41148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Advertise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657600" y="26670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Publication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4191000" y="30480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/>
              <a:t>Broadcasting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6019800" y="30480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WWW</a:t>
            </a: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5867400" y="26670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/>
              <a:t>High Energy</a:t>
            </a:r>
          </a:p>
          <a:p>
            <a:pPr algn="ctr"/>
            <a:r>
              <a:rPr lang="en-US" altLang="ja-JP" sz="1400"/>
              <a:t>Physics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3581400" y="36576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Astronomy</a:t>
            </a: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4876800" y="28194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/>
              <a:t>E-Commerce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3962400" y="38862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Virtual Reality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4572000" y="3581400"/>
            <a:ext cx="1143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Telephony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404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 autoUpdateAnimBg="0"/>
      <p:bldP spid="73736" grpId="0" animBg="1" autoUpdateAnimBg="0"/>
      <p:bldP spid="73738" grpId="0" animBg="1" autoUpdateAnimBg="0"/>
      <p:bldP spid="73739" grpId="0" animBg="1" autoUpdateAnimBg="0"/>
      <p:bldP spid="73740" grpId="0" animBg="1" autoUpdateAnimBg="0"/>
      <p:bldP spid="73741" grpId="0" animBg="1" autoUpdateAnimBg="0"/>
      <p:bldP spid="73742" grpId="0" animBg="1" autoUpdateAnimBg="0"/>
      <p:bldP spid="73743" grpId="0" animBg="1" autoUpdateAnimBg="0"/>
      <p:bldP spid="73744" grpId="0" animBg="1" autoUpdateAnimBg="0"/>
      <p:bldP spid="73745" grpId="0" animBg="1" autoUpdateAnimBg="0"/>
      <p:bldP spid="73746" grpId="0" animBg="1" autoUpdateAnimBg="0"/>
      <p:bldP spid="73747" grpId="0" animBg="1" autoUpdateAnimBg="0"/>
      <p:bldP spid="73748" grpId="0" animBg="1" autoUpdateAnimBg="0"/>
      <p:bldP spid="73749" grpId="0" animBg="1" autoUpdateAnimBg="0"/>
      <p:bldP spid="73750" grpId="0" animBg="1" autoUpdateAnimBg="0"/>
      <p:bldP spid="73751" grpId="0" animBg="1" autoUpdateAnimBg="0"/>
      <p:bldP spid="73752" grpId="0" animBg="1" autoUpdateAnimBg="0"/>
      <p:bldP spid="7375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IS and Business relations in </a:t>
            </a:r>
            <a:r>
              <a:rPr lang="en-US" altLang="ja-JP" dirty="0" smtClean="0"/>
              <a:t>ACM’s model curriculum </a:t>
            </a:r>
            <a:r>
              <a:rPr kumimoji="1" lang="en-US" altLang="ja-JP" dirty="0" smtClean="0"/>
              <a:t>IS2002</a:t>
            </a:r>
            <a:endParaRPr kumimoji="1" lang="ja-JP" altLang="en-US" dirty="0"/>
          </a:p>
        </p:txBody>
      </p:sp>
      <p:pic>
        <p:nvPicPr>
          <p:cNvPr id="4" name="図 3" descr="IS2002-business re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3" y="1379025"/>
            <a:ext cx="7113370" cy="500570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89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Information Systems</a:t>
            </a:r>
            <a:endParaRPr kumimoji="1" lang="ja-JP" altLang="en-US" dirty="0"/>
          </a:p>
        </p:txBody>
      </p:sp>
      <p:pic>
        <p:nvPicPr>
          <p:cNvPr id="3" name="図 2" descr="CC2005-IS-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39" y="1136812"/>
            <a:ext cx="6480000" cy="527913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680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Information Technology</a:t>
            </a:r>
            <a:endParaRPr kumimoji="1" lang="ja-JP" altLang="en-US" dirty="0"/>
          </a:p>
        </p:txBody>
      </p:sp>
      <p:pic>
        <p:nvPicPr>
          <p:cNvPr id="3" name="図 2" descr="CC2005-IT-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7" y="1136813"/>
            <a:ext cx="6480000" cy="535096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471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ACM’s model curriculum IT2008</a:t>
            </a:r>
            <a:endParaRPr kumimoji="1" lang="ja-JP" altLang="en-US" dirty="0"/>
          </a:p>
        </p:txBody>
      </p:sp>
      <p:pic>
        <p:nvPicPr>
          <p:cNvPr id="7" name="図 6" descr="ACM-IT2008-ITDiscip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460500"/>
            <a:ext cx="6553200" cy="467179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C715-ABCB-024B-AD75-340DC890D44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436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>
          <a:xfrm>
            <a:off x="1763713" y="636588"/>
            <a:ext cx="7451725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>
                <a:latin typeface="ＭＳ Ｐゴシック" charset="0"/>
                <a:ea typeface="ＭＳ Ｐゴシック" charset="0"/>
              </a:rPr>
              <a:t>IT Keys</a:t>
            </a:r>
            <a:r>
              <a:rPr lang="ja-JP" altLang="en-US" sz="3200">
                <a:latin typeface="ＭＳ Ｐゴシック" charset="0"/>
                <a:ea typeface="ＭＳ Ｐゴシック" charset="0"/>
              </a:rPr>
              <a:t>が目指す実践型人材の育成</a:t>
            </a:r>
            <a:br>
              <a:rPr lang="ja-JP" altLang="en-US" sz="3200">
                <a:latin typeface="ＭＳ Ｐゴシック" charset="0"/>
                <a:ea typeface="ＭＳ Ｐゴシック" charset="0"/>
              </a:rPr>
            </a:br>
            <a:endParaRPr lang="ja-JP" altLang="en-US" sz="3200">
              <a:latin typeface="ＭＳ Ｐゴシック" charset="0"/>
              <a:ea typeface="ＭＳ Ｐゴシック" charset="0"/>
            </a:endParaRPr>
          </a:p>
        </p:txBody>
      </p:sp>
      <p:sp>
        <p:nvSpPr>
          <p:cNvPr id="19458" name="テキスト ボックス 9"/>
          <p:cNvSpPr txBox="1">
            <a:spLocks noChangeArrowheads="1"/>
          </p:cNvSpPr>
          <p:nvPr/>
        </p:nvSpPr>
        <p:spPr bwMode="auto">
          <a:xfrm>
            <a:off x="5127625" y="4143375"/>
            <a:ext cx="401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>
                <a:latin typeface="ＭＳ Ｐゴシック" charset="0"/>
              </a:rPr>
              <a:t>実践的セキュリティエンジニア</a:t>
            </a:r>
          </a:p>
        </p:txBody>
      </p:sp>
      <p:grpSp>
        <p:nvGrpSpPr>
          <p:cNvPr id="19459" name="グループ化 13"/>
          <p:cNvGrpSpPr>
            <a:grpSpLocks/>
          </p:cNvGrpSpPr>
          <p:nvPr/>
        </p:nvGrpSpPr>
        <p:grpSpPr bwMode="auto">
          <a:xfrm>
            <a:off x="2143125" y="4572000"/>
            <a:ext cx="4714875" cy="2214563"/>
            <a:chOff x="2643174" y="4643446"/>
            <a:chExt cx="3643338" cy="1857388"/>
          </a:xfrm>
        </p:grpSpPr>
        <p:sp>
          <p:nvSpPr>
            <p:cNvPr id="4" name="円/楕円 3"/>
            <p:cNvSpPr/>
            <p:nvPr/>
          </p:nvSpPr>
          <p:spPr>
            <a:xfrm>
              <a:off x="2643174" y="5072176"/>
              <a:ext cx="3643338" cy="14286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tx1"/>
                  </a:solidFill>
                </a:rPr>
                <a:t>体系化された基礎知識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ネットワーク技術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セキュリティ技術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情報理論</a:t>
              </a:r>
            </a:p>
          </p:txBody>
        </p:sp>
        <p:sp>
          <p:nvSpPr>
            <p:cNvPr id="11" name="上矢印 10"/>
            <p:cNvSpPr/>
            <p:nvPr/>
          </p:nvSpPr>
          <p:spPr>
            <a:xfrm>
              <a:off x="4214594" y="4643446"/>
              <a:ext cx="642798" cy="2862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/>
            </a:p>
          </p:txBody>
        </p:sp>
      </p:grpSp>
      <p:grpSp>
        <p:nvGrpSpPr>
          <p:cNvPr id="19460" name="グループ化 15"/>
          <p:cNvGrpSpPr>
            <a:grpSpLocks/>
          </p:cNvGrpSpPr>
          <p:nvPr/>
        </p:nvGrpSpPr>
        <p:grpSpPr bwMode="auto">
          <a:xfrm>
            <a:off x="4857750" y="1428750"/>
            <a:ext cx="4000500" cy="1885950"/>
            <a:chOff x="4958467" y="1785926"/>
            <a:chExt cx="3756937" cy="1742402"/>
          </a:xfrm>
        </p:grpSpPr>
        <p:sp>
          <p:nvSpPr>
            <p:cNvPr id="6" name="円/楕円 5"/>
            <p:cNvSpPr/>
            <p:nvPr/>
          </p:nvSpPr>
          <p:spPr>
            <a:xfrm>
              <a:off x="5073263" y="1785926"/>
              <a:ext cx="3642141" cy="142853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tx1"/>
                  </a:solidFill>
                </a:rPr>
                <a:t>経験的知識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経験と実施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実践能力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危機対応訓練</a:t>
              </a:r>
              <a:endParaRPr lang="en-US" altLang="ja-JP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上矢印 11"/>
            <p:cNvSpPr/>
            <p:nvPr/>
          </p:nvSpPr>
          <p:spPr>
            <a:xfrm rot="11972882">
              <a:off x="4958467" y="3242328"/>
              <a:ext cx="642556" cy="286000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/>
            </a:p>
          </p:txBody>
        </p:sp>
      </p:grpSp>
      <p:grpSp>
        <p:nvGrpSpPr>
          <p:cNvPr id="19461" name="グループ化 14"/>
          <p:cNvGrpSpPr>
            <a:grpSpLocks/>
          </p:cNvGrpSpPr>
          <p:nvPr/>
        </p:nvGrpSpPr>
        <p:grpSpPr bwMode="auto">
          <a:xfrm>
            <a:off x="142875" y="1285875"/>
            <a:ext cx="4171950" cy="2071688"/>
            <a:chOff x="357158" y="1785926"/>
            <a:chExt cx="3814073" cy="1715900"/>
          </a:xfrm>
        </p:grpSpPr>
        <p:sp>
          <p:nvSpPr>
            <p:cNvPr id="5" name="円/楕円 4"/>
            <p:cNvSpPr/>
            <p:nvPr/>
          </p:nvSpPr>
          <p:spPr>
            <a:xfrm>
              <a:off x="357158" y="1785926"/>
              <a:ext cx="3787949" cy="14279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b="1" dirty="0">
                  <a:solidFill>
                    <a:schemeClr val="tx1"/>
                  </a:solidFill>
                </a:rPr>
                <a:t>総合的知識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状況分析・立案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法律・政策・経営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</a:rPr>
                <a:t>組織連携、最新情報収集</a:t>
              </a:r>
              <a:endParaRPr lang="en-US" altLang="ja-JP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上矢印 12"/>
            <p:cNvSpPr/>
            <p:nvPr/>
          </p:nvSpPr>
          <p:spPr>
            <a:xfrm rot="8955247">
              <a:off x="3528296" y="3216500"/>
              <a:ext cx="642935" cy="28532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9462" name="スライド番号プレースホルダ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24D79-B99F-2F44-9574-6E1EB83F8192}" type="slidenum">
              <a:rPr lang="ja-JP" altLang="en-US" sz="1400">
                <a:latin typeface="ＭＳ Ｐゴシック" charset="0"/>
              </a:rPr>
              <a:pPr/>
              <a:t>9</a:t>
            </a:fld>
            <a:endParaRPr lang="ja-JP" altLang="en-US" sz="1400">
              <a:latin typeface="ＭＳ Ｐゴシック" charset="0"/>
            </a:endParaRPr>
          </a:p>
        </p:txBody>
      </p:sp>
      <p:pic>
        <p:nvPicPr>
          <p:cNvPr id="19463" name="Picture 2" descr="C:\Documents and Settings\atsuo\Local Settings\Temporary Internet Files\Content.IE5\OBLQ53H2\MCj0231894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0350"/>
            <a:ext cx="16557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C:\Documents and Settings\atsuo\Local Settings\Temporary Internet Files\Content.IE5\8GPQ10KX\MCj0295741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429250"/>
            <a:ext cx="17922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C:\Documents and Settings\atsuo\Local Settings\Temporary Internet Files\Content.IE5\9NU11XZM\MCj0198188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14438"/>
            <a:ext cx="14001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C:\Documents and Settings\atsuo\Local Settings\Temporary Internet Files\Content.IE5\OBLQ53H2\MCj0294234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286125"/>
            <a:ext cx="927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7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-small-f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white-small-font.potx</Template>
  <TotalTime>2983</TotalTime>
  <Words>302</Words>
  <Application>Microsoft Macintosh PowerPoint</Application>
  <PresentationFormat>画面に合わせる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white-small-font</vt:lpstr>
      <vt:lpstr>ICTを生かした社会デザインと人材育成</vt:lpstr>
      <vt:lpstr>Could Computing</vt:lpstr>
      <vt:lpstr>Components in Information System</vt:lpstr>
      <vt:lpstr>Internet is a Vehicle of Technologies</vt:lpstr>
      <vt:lpstr>IS and Business relations in ACM’s model curriculum IS2002</vt:lpstr>
      <vt:lpstr>Information Systems</vt:lpstr>
      <vt:lpstr>Information Technology</vt:lpstr>
      <vt:lpstr>ACM’s model curriculum IT2008</vt:lpstr>
      <vt:lpstr>IT Keysが目指す実践型人材の育成 </vt:lpstr>
      <vt:lpstr>考えるポイント</vt:lpstr>
    </vt:vector>
  </TitlesOfParts>
  <Company>Nara Institute of Science and Technology, Japan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AAF Security WG</dc:title>
  <dc:creator>山口 英</dc:creator>
  <cp:lastModifiedBy>山口 英</cp:lastModifiedBy>
  <cp:revision>38</cp:revision>
  <dcterms:created xsi:type="dcterms:W3CDTF">2011-02-20T01:57:34Z</dcterms:created>
  <dcterms:modified xsi:type="dcterms:W3CDTF">2012-11-14T23:44:56Z</dcterms:modified>
</cp:coreProperties>
</file>