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256" r:id="rId2"/>
    <p:sldId id="264" r:id="rId3"/>
    <p:sldId id="285" r:id="rId4"/>
    <p:sldId id="286" r:id="rId5"/>
    <p:sldId id="287" r:id="rId6"/>
    <p:sldId id="289" r:id="rId7"/>
    <p:sldId id="263" r:id="rId8"/>
    <p:sldId id="313" r:id="rId9"/>
    <p:sldId id="314" r:id="rId10"/>
    <p:sldId id="292" r:id="rId11"/>
    <p:sldId id="298" r:id="rId12"/>
    <p:sldId id="279" r:id="rId13"/>
    <p:sldId id="291" r:id="rId14"/>
    <p:sldId id="315" r:id="rId15"/>
    <p:sldId id="302" r:id="rId16"/>
    <p:sldId id="310" r:id="rId17"/>
    <p:sldId id="311" r:id="rId18"/>
    <p:sldId id="293" r:id="rId19"/>
    <p:sldId id="320" r:id="rId20"/>
    <p:sldId id="321" r:id="rId21"/>
    <p:sldId id="318" r:id="rId22"/>
    <p:sldId id="322" r:id="rId23"/>
    <p:sldId id="303" r:id="rId24"/>
    <p:sldId id="306" r:id="rId25"/>
    <p:sldId id="275" r:id="rId26"/>
    <p:sldId id="316" r:id="rId27"/>
    <p:sldId id="294" r:id="rId28"/>
    <p:sldId id="277" r:id="rId29"/>
    <p:sldId id="323" r:id="rId30"/>
    <p:sldId id="296" r:id="rId31"/>
    <p:sldId id="272" r:id="rId32"/>
    <p:sldId id="329" r:id="rId33"/>
    <p:sldId id="326" r:id="rId34"/>
    <p:sldId id="330" r:id="rId35"/>
    <p:sldId id="333" r:id="rId36"/>
    <p:sldId id="336" r:id="rId37"/>
    <p:sldId id="337" r:id="rId38"/>
    <p:sldId id="338" r:id="rId39"/>
    <p:sldId id="295" r:id="rId40"/>
    <p:sldId id="267" r:id="rId41"/>
    <p:sldId id="280" r:id="rId42"/>
    <p:sldId id="339" r:id="rId43"/>
    <p:sldId id="332" r:id="rId44"/>
    <p:sldId id="269" r:id="rId45"/>
    <p:sldId id="343" r:id="rId46"/>
    <p:sldId id="268" r:id="rId47"/>
    <p:sldId id="341" r:id="rId48"/>
    <p:sldId id="342" r:id="rId49"/>
    <p:sldId id="344" r:id="rId50"/>
    <p:sldId id="345" r:id="rId51"/>
    <p:sldId id="334" r:id="rId52"/>
    <p:sldId id="324" r:id="rId53"/>
    <p:sldId id="331" r:id="rId54"/>
    <p:sldId id="325" r:id="rId55"/>
    <p:sldId id="276" r:id="rId56"/>
    <p:sldId id="347" r:id="rId57"/>
    <p:sldId id="288" r:id="rId58"/>
    <p:sldId id="346" r:id="rId59"/>
    <p:sldId id="350" r:id="rId60"/>
    <p:sldId id="348" r:id="rId61"/>
    <p:sldId id="351" r:id="rId62"/>
    <p:sldId id="349" r:id="rId6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99FF66"/>
    <a:srgbClr val="CCFF99"/>
    <a:srgbClr val="0066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1" autoAdjust="0"/>
    <p:restoredTop sz="94595" autoAdjust="0"/>
  </p:normalViewPr>
  <p:slideViewPr>
    <p:cSldViewPr>
      <p:cViewPr varScale="1">
        <p:scale>
          <a:sx n="93" d="100"/>
          <a:sy n="93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2857B-2955-4496-BF98-74863D6D07A7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1CB48-D1F8-478C-8527-A18BCE3B3C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1CB48-D1F8-478C-8527-A18BCE3B3CB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1CB48-D1F8-478C-8527-A18BCE3B3CB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1CB48-D1F8-478C-8527-A18BCE3B3CB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1CB48-D1F8-478C-8527-A18BCE3B3CBC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1CB48-D1F8-478C-8527-A18BCE3B3CBC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1CB48-D1F8-478C-8527-A18BCE3B3CBC}" type="slidenum">
              <a:rPr kumimoji="1" lang="ja-JP" altLang="en-US" smtClean="0"/>
              <a:pPr/>
              <a:t>35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1CB48-D1F8-478C-8527-A18BCE3B3CBC}" type="slidenum">
              <a:rPr kumimoji="1" lang="ja-JP" altLang="en-US" smtClean="0"/>
              <a:pPr/>
              <a:t>41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1CB48-D1F8-478C-8527-A18BCE3B3CBC}" type="slidenum">
              <a:rPr kumimoji="1" lang="ja-JP" altLang="en-US" smtClean="0"/>
              <a:pPr/>
              <a:t>54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1CB48-D1F8-478C-8527-A18BCE3B3CBC}" type="slidenum">
              <a:rPr kumimoji="1" lang="ja-JP" altLang="en-US" smtClean="0"/>
              <a:pPr/>
              <a:t>55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マスタ </a:t>
            </a:r>
            <a:r>
              <a:rPr kumimoji="1" lang="ja-JP" altLang="en-US" dirty="0" err="1" smtClean="0"/>
              <a:t>しゅほ</a:t>
            </a:r>
            <a:r>
              <a:rPr kumimoji="1" lang="ja-JP" altLang="en-US" dirty="0" smtClean="0"/>
              <a:t>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テキストからの評判分析と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機械学習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鍜治伸裕</a:t>
            </a:r>
            <a:endParaRPr kumimoji="1" lang="en-US" altLang="ja-JP" dirty="0" smtClean="0"/>
          </a:p>
          <a:p>
            <a:r>
              <a:rPr lang="ja-JP" altLang="en-US" dirty="0" smtClean="0"/>
              <a:t>東京大学　生産技術研究所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ja-JP" altLang="en-US" dirty="0" smtClean="0"/>
              <a:t>評判情報を観点とした文書分類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背景</a:t>
            </a:r>
            <a:r>
              <a:rPr lang="ja-JP" altLang="en-US" sz="3600" dirty="0" smtClean="0"/>
              <a:t>（一部繰り返し）</a:t>
            </a:r>
            <a:endParaRPr kumimoji="1" lang="ja-JP" altLang="en-US" sz="3600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CGM</a:t>
            </a:r>
            <a:r>
              <a:rPr lang="ja-JP" altLang="en-US" dirty="0" smtClean="0"/>
              <a:t>の出現により，評判が書かれたテキストが増加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例えば</a:t>
            </a:r>
            <a:r>
              <a:rPr lang="en-US" altLang="ja-JP" dirty="0" smtClean="0"/>
              <a:t>Amazon </a:t>
            </a:r>
            <a:r>
              <a:rPr lang="ja-JP" altLang="en-US" dirty="0" smtClean="0"/>
              <a:t>に投稿されたレビューやブログ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当時（</a:t>
            </a:r>
            <a:r>
              <a:rPr lang="en-US" altLang="ja-JP" dirty="0" smtClean="0"/>
              <a:t>2000</a:t>
            </a:r>
            <a:r>
              <a:rPr lang="ja-JP" altLang="en-US" dirty="0" smtClean="0"/>
              <a:t>年ごろ）の検索エンジン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評判検索なんてない！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Akumal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に旅行する人が</a:t>
            </a:r>
            <a:r>
              <a:rPr kumimoji="1" lang="en-US" altLang="ja-JP" dirty="0" smtClean="0"/>
              <a:t>“</a:t>
            </a:r>
            <a:r>
              <a:rPr kumimoji="1" lang="en-US" altLang="ja-JP" dirty="0" err="1" smtClean="0"/>
              <a:t>Akumal</a:t>
            </a:r>
            <a:r>
              <a:rPr kumimoji="1" lang="en-US" altLang="ja-JP" dirty="0" smtClean="0"/>
              <a:t> travel review” </a:t>
            </a:r>
            <a:r>
              <a:rPr lang="ja-JP" altLang="en-US" dirty="0" smtClean="0"/>
              <a:t>で検索</a:t>
            </a:r>
            <a:r>
              <a:rPr kumimoji="1" lang="ja-JP" altLang="en-US" dirty="0" smtClean="0"/>
              <a:t>しても</a:t>
            </a:r>
            <a:r>
              <a:rPr kumimoji="1" lang="en-US" altLang="ja-JP" dirty="0" smtClean="0"/>
              <a:t>… (</a:t>
            </a:r>
            <a:r>
              <a:rPr kumimoji="1" lang="en-US" altLang="ja-JP" dirty="0" err="1" smtClean="0"/>
              <a:t>Turney</a:t>
            </a:r>
            <a:r>
              <a:rPr kumimoji="1" lang="en-US" altLang="ja-JP" dirty="0" smtClean="0"/>
              <a:t>, 2002)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誰かが考えたこと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文書を肯定</a:t>
            </a:r>
            <a:r>
              <a:rPr lang="en-US" altLang="ja-JP" dirty="0" smtClean="0"/>
              <a:t>/</a:t>
            </a:r>
            <a:r>
              <a:rPr lang="ja-JP" altLang="en-US" dirty="0" smtClean="0"/>
              <a:t>否定に応じて分類できると役立つのでは？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ML</a:t>
            </a:r>
            <a:r>
              <a:rPr lang="ja-JP" altLang="en-US" dirty="0" smtClean="0"/>
              <a:t>が適用された初の事例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sz="3800" dirty="0" smtClean="0"/>
              <a:t>(Pang et al., 2002)</a:t>
            </a:r>
          </a:p>
          <a:p>
            <a:pPr lvl="1">
              <a:buNone/>
            </a:pPr>
            <a:r>
              <a:rPr lang="ja-JP" altLang="en-US" b="1" u="sng" dirty="0" smtClean="0">
                <a:solidFill>
                  <a:schemeClr val="tx2"/>
                </a:solidFill>
              </a:rPr>
              <a:t>データ</a:t>
            </a:r>
            <a:endParaRPr kumimoji="1" lang="en-US" altLang="ja-JP" b="1" u="sng" dirty="0" smtClean="0">
              <a:solidFill>
                <a:schemeClr val="tx2"/>
              </a:solidFill>
            </a:endParaRPr>
          </a:p>
          <a:p>
            <a:pPr lvl="1"/>
            <a:r>
              <a:rPr lang="en-US" altLang="ja-JP" dirty="0" smtClean="0"/>
              <a:t>WWW</a:t>
            </a:r>
            <a:r>
              <a:rPr kumimoji="1" lang="ja-JP" altLang="en-US" dirty="0" smtClean="0"/>
              <a:t>上の映画レビュー</a:t>
            </a:r>
            <a:r>
              <a:rPr kumimoji="1" lang="en-US" altLang="ja-JP" dirty="0" smtClean="0"/>
              <a:t>(Internet Movie Database, </a:t>
            </a:r>
            <a:r>
              <a:rPr kumimoji="1" lang="en-US" altLang="ja-JP" dirty="0" err="1" smtClean="0"/>
              <a:t>IMDb</a:t>
            </a:r>
            <a:r>
              <a:rPr kumimoji="1" lang="en-US" altLang="ja-JP" dirty="0" smtClean="0"/>
              <a:t>)</a:t>
            </a:r>
          </a:p>
          <a:p>
            <a:pPr lvl="1"/>
            <a:r>
              <a:rPr kumimoji="1" lang="ja-JP" altLang="en-US" dirty="0" smtClean="0"/>
              <a:t>すでに肯定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否定のタグがついている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en-US" altLang="ja-JP" dirty="0" smtClean="0">
              <a:sym typeface="Wingdings" pitchFamily="2" charset="2"/>
            </a:endParaRPr>
          </a:p>
          <a:p>
            <a:pPr lvl="1">
              <a:buNone/>
            </a:pP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kumimoji="1" lang="ja-JP" altLang="en-US" b="1" u="sng" dirty="0" smtClean="0">
                <a:solidFill>
                  <a:schemeClr val="tx2"/>
                </a:solidFill>
              </a:rPr>
              <a:t>手法</a:t>
            </a:r>
            <a:endParaRPr lang="en-US" altLang="ja-JP" b="1" u="sng" dirty="0" smtClean="0">
              <a:solidFill>
                <a:schemeClr val="tx2"/>
              </a:solidFill>
            </a:endParaRPr>
          </a:p>
          <a:p>
            <a:pPr lvl="1"/>
            <a:r>
              <a:rPr lang="ja-JP" altLang="en-US" dirty="0" smtClean="0"/>
              <a:t>単語の出現を</a:t>
            </a:r>
            <a:r>
              <a:rPr lang="en-US" altLang="ja-JP" dirty="0" smtClean="0"/>
              <a:t>2</a:t>
            </a:r>
            <a:r>
              <a:rPr lang="ja-JP" altLang="en-US" dirty="0" smtClean="0"/>
              <a:t>値素性</a:t>
            </a:r>
            <a:r>
              <a:rPr lang="en-US" altLang="ja-JP" dirty="0" smtClean="0"/>
              <a:t>(Bag-of-words, BOW </a:t>
            </a:r>
            <a:r>
              <a:rPr lang="ja-JP" altLang="en-US" dirty="0" smtClean="0"/>
              <a:t>素性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ただし否定タグを導入</a:t>
            </a:r>
            <a:r>
              <a:rPr lang="en-US" altLang="ja-JP" dirty="0" smtClean="0"/>
              <a:t>(….not good….</a:t>
            </a:r>
            <a:r>
              <a:rPr lang="ja-JP" altLang="en-US" dirty="0" smtClean="0"/>
              <a:t>　→ </a:t>
            </a:r>
            <a:r>
              <a:rPr lang="en-US" altLang="ja-JP" dirty="0" err="1" smtClean="0"/>
              <a:t>NOT_good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ナイーブベイズ，対数線形モデル，</a:t>
            </a:r>
            <a:r>
              <a:rPr lang="en-US" altLang="ja-JP" dirty="0" smtClean="0"/>
              <a:t>SVMs </a:t>
            </a:r>
            <a:r>
              <a:rPr lang="ja-JP" altLang="en-US" dirty="0" smtClean="0"/>
              <a:t>を適用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>
              <a:buNone/>
            </a:pPr>
            <a:r>
              <a:rPr kumimoji="1" lang="ja-JP" altLang="en-US" b="1" u="sng" dirty="0" smtClean="0">
                <a:solidFill>
                  <a:schemeClr val="tx2"/>
                </a:solidFill>
              </a:rPr>
              <a:t>結果</a:t>
            </a:r>
            <a:endParaRPr kumimoji="1" lang="en-US" altLang="ja-JP" b="1" u="sng" dirty="0" smtClean="0">
              <a:solidFill>
                <a:schemeClr val="tx2"/>
              </a:solidFill>
            </a:endParaRPr>
          </a:p>
          <a:p>
            <a:pPr lvl="1"/>
            <a:r>
              <a:rPr lang="en-US" altLang="ja-JP" dirty="0" smtClean="0"/>
              <a:t>SVMs </a:t>
            </a:r>
            <a:r>
              <a:rPr lang="ja-JP" altLang="en-US" dirty="0" smtClean="0"/>
              <a:t>が最も良く </a:t>
            </a:r>
            <a:r>
              <a:rPr lang="en-US" altLang="ja-JP" dirty="0" smtClean="0"/>
              <a:t>82.9% </a:t>
            </a:r>
            <a:r>
              <a:rPr lang="ja-JP" altLang="en-US" dirty="0" smtClean="0"/>
              <a:t>の分類精度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インパクト大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86187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斬新だった点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“評判</a:t>
            </a:r>
            <a:r>
              <a:rPr lang="ja-JP" altLang="en-US" dirty="0" smtClean="0"/>
              <a:t>情報を観点とした文書</a:t>
            </a:r>
            <a:r>
              <a:rPr kumimoji="1" lang="ja-JP" altLang="en-US" dirty="0" smtClean="0"/>
              <a:t>分類”</a:t>
            </a:r>
            <a:r>
              <a:rPr lang="ja-JP" altLang="en-US" dirty="0" smtClean="0"/>
              <a:t>という問題提起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肯定</a:t>
            </a:r>
            <a:r>
              <a:rPr lang="en-US" altLang="ja-JP" dirty="0" smtClean="0"/>
              <a:t>/</a:t>
            </a:r>
            <a:r>
              <a:rPr lang="ja-JP" altLang="en-US" dirty="0" smtClean="0"/>
              <a:t>否定の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値分類として定式化</a:t>
            </a:r>
            <a:r>
              <a:rPr lang="en-US" altLang="ja-JP" dirty="0" smtClean="0"/>
              <a:t> + </a:t>
            </a:r>
            <a:r>
              <a:rPr kumimoji="1" lang="en-US" altLang="ja-JP" dirty="0" smtClean="0"/>
              <a:t>ML</a:t>
            </a:r>
            <a:r>
              <a:rPr lang="ja-JP" altLang="en-US" dirty="0" smtClean="0"/>
              <a:t>の適用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訓練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評価事例をレビューサイトから収集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kumimoji="1" lang="ja-JP" altLang="en-US" dirty="0" smtClean="0"/>
              <a:t>評判分析の流行の火付け役の一人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もう一人は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Turney</a:t>
            </a:r>
            <a:r>
              <a:rPr kumimoji="1" lang="en-US" altLang="ja-JP" dirty="0" smtClean="0"/>
              <a:t>, 2002) </a:t>
            </a:r>
          </a:p>
          <a:p>
            <a:pPr lvl="1"/>
            <a:r>
              <a:rPr lang="ja-JP" altLang="en-US" dirty="0" smtClean="0"/>
              <a:t>引用数は </a:t>
            </a:r>
            <a:r>
              <a:rPr lang="en-US" altLang="ja-JP" dirty="0" smtClean="0"/>
              <a:t>524</a:t>
            </a:r>
            <a:r>
              <a:rPr lang="ja-JP" altLang="en-US" dirty="0" smtClean="0"/>
              <a:t> と </a:t>
            </a:r>
            <a:r>
              <a:rPr lang="en-US" altLang="ja-JP" dirty="0" smtClean="0"/>
              <a:t>504 (by Google Scholar)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(Pang et al., 2002)</a:t>
            </a:r>
            <a:r>
              <a:rPr lang="ja-JP" altLang="en-US" dirty="0" smtClean="0"/>
              <a:t>以降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arenR"/>
            </a:pPr>
            <a:r>
              <a:rPr kumimoji="1" lang="ja-JP" altLang="en-US" dirty="0" smtClean="0"/>
              <a:t>分類カテゴリの詳細化</a:t>
            </a:r>
            <a:endParaRPr lang="en-US" altLang="ja-JP" dirty="0" smtClean="0"/>
          </a:p>
          <a:p>
            <a:pPr marL="514350" indent="-514350">
              <a:buFont typeface="+mj-lt"/>
              <a:buAutoNum type="alphaUcParenR"/>
            </a:pPr>
            <a:endParaRPr lang="en-US" altLang="ja-JP" dirty="0" smtClean="0"/>
          </a:p>
          <a:p>
            <a:pPr marL="514350" indent="-514350">
              <a:buFont typeface="+mj-lt"/>
              <a:buAutoNum type="alphaUcParenR"/>
            </a:pPr>
            <a:r>
              <a:rPr kumimoji="1" lang="ja-JP" altLang="en-US" dirty="0" smtClean="0"/>
              <a:t>評判箇所の検出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lphaUcParenR"/>
            </a:pPr>
            <a:endParaRPr kumimoji="1" lang="en-US" altLang="ja-JP" dirty="0" smtClean="0"/>
          </a:p>
          <a:p>
            <a:pPr marL="514350" indent="-514350">
              <a:buFont typeface="+mj-lt"/>
              <a:buAutoNum type="alphaUcParenR"/>
            </a:pPr>
            <a:r>
              <a:rPr lang="ja-JP" altLang="en-US" dirty="0" smtClean="0"/>
              <a:t>肯否定が混在する文書の扱い</a:t>
            </a:r>
            <a:endParaRPr lang="en-US" altLang="ja-JP" dirty="0" smtClean="0"/>
          </a:p>
          <a:p>
            <a:pPr marL="514350" indent="-514350"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A) </a:t>
            </a:r>
            <a:r>
              <a:rPr lang="ja-JP" altLang="en-US" dirty="0" smtClean="0"/>
              <a:t>分類カテゴリの詳細化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肯定</a:t>
            </a:r>
            <a:r>
              <a:rPr lang="en-US" altLang="ja-JP" dirty="0" smtClean="0"/>
              <a:t>/</a:t>
            </a:r>
            <a:r>
              <a:rPr lang="ja-JP" altLang="en-US" dirty="0" smtClean="0"/>
              <a:t>否定より細かい粒度の分類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値分類 </a:t>
            </a:r>
            <a:r>
              <a:rPr lang="en-US" altLang="ja-JP" dirty="0" smtClean="0"/>
              <a:t>(Pang et al., 2002)</a:t>
            </a:r>
            <a:r>
              <a:rPr lang="ja-JP" altLang="en-US" dirty="0" smtClean="0"/>
              <a:t>の素直な拡張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問題設定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肯定</a:t>
            </a:r>
            <a:r>
              <a:rPr lang="en-US" altLang="ja-JP" dirty="0" smtClean="0"/>
              <a:t>/</a:t>
            </a:r>
            <a:r>
              <a:rPr lang="ja-JP" altLang="en-US" dirty="0" smtClean="0"/>
              <a:t>否定</a:t>
            </a:r>
            <a:r>
              <a:rPr lang="en-US" altLang="ja-JP" dirty="0" smtClean="0"/>
              <a:t>/</a:t>
            </a:r>
            <a:r>
              <a:rPr lang="ja-JP" altLang="en-US" dirty="0" smtClean="0"/>
              <a:t>中立の</a:t>
            </a:r>
            <a:r>
              <a:rPr lang="en-US" altLang="ja-JP" dirty="0" smtClean="0"/>
              <a:t>3</a:t>
            </a:r>
            <a:r>
              <a:rPr lang="ja-JP" altLang="en-US" dirty="0" smtClean="0"/>
              <a:t>値分類 </a:t>
            </a:r>
            <a:r>
              <a:rPr lang="en-US" altLang="ja-JP" sz="2600" dirty="0" smtClean="0"/>
              <a:t>(Koppel and </a:t>
            </a:r>
            <a:r>
              <a:rPr lang="en-US" altLang="ja-JP" sz="2600" dirty="0" err="1" smtClean="0"/>
              <a:t>Scheler</a:t>
            </a:r>
            <a:r>
              <a:rPr lang="en-US" altLang="ja-JP" sz="2600" dirty="0" smtClean="0"/>
              <a:t>, 2006)</a:t>
            </a:r>
            <a:endParaRPr lang="en-US" altLang="ja-JP" sz="1600" dirty="0" smtClean="0"/>
          </a:p>
          <a:p>
            <a:pPr lvl="1"/>
            <a:r>
              <a:rPr kumimoji="1" lang="en-US" altLang="ja-JP" dirty="0" smtClean="0"/>
              <a:t>4</a:t>
            </a:r>
            <a:r>
              <a:rPr lang="ja-JP" altLang="en-US" dirty="0" smtClean="0"/>
              <a:t> </a:t>
            </a:r>
            <a:r>
              <a:rPr lang="en-US" altLang="ja-JP" dirty="0" smtClean="0"/>
              <a:t>or 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段階のスコア付け</a:t>
            </a:r>
            <a:r>
              <a:rPr kumimoji="1" lang="en-US" altLang="ja-JP" sz="2600" dirty="0" smtClean="0"/>
              <a:t>(Pang and Lee, 2005; </a:t>
            </a:r>
            <a:r>
              <a:rPr kumimoji="1" lang="en-US" altLang="ja-JP" sz="2600" dirty="0" err="1" smtClean="0"/>
              <a:t>Okanohara</a:t>
            </a:r>
            <a:r>
              <a:rPr kumimoji="1" lang="en-US" altLang="ja-JP" sz="2600" dirty="0" smtClean="0"/>
              <a:t> and </a:t>
            </a:r>
            <a:r>
              <a:rPr kumimoji="1" lang="en-US" altLang="ja-JP" sz="2600" dirty="0" err="1" smtClean="0"/>
              <a:t>Tsujii</a:t>
            </a:r>
            <a:r>
              <a:rPr lang="en-US" altLang="ja-JP" sz="2600" dirty="0" smtClean="0"/>
              <a:t>, 2007</a:t>
            </a:r>
            <a:r>
              <a:rPr kumimoji="1" lang="en-US" altLang="ja-JP" sz="2600" dirty="0" smtClean="0"/>
              <a:t>)</a:t>
            </a:r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新しい設定に適したアルゴリズム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SVR (</a:t>
            </a:r>
            <a:r>
              <a:rPr lang="en-US" altLang="ja-JP" dirty="0" err="1" smtClean="0"/>
              <a:t>Vapnik</a:t>
            </a:r>
            <a:r>
              <a:rPr lang="en-US" altLang="ja-JP" dirty="0" smtClean="0"/>
              <a:t>, 1995; </a:t>
            </a:r>
            <a:r>
              <a:rPr lang="en-US" altLang="ja-JP" dirty="0" err="1" smtClean="0"/>
              <a:t>Smola</a:t>
            </a:r>
            <a:r>
              <a:rPr lang="en-US" altLang="ja-JP" dirty="0" smtClean="0"/>
              <a:t> and Scholkopf, 1998)</a:t>
            </a:r>
          </a:p>
          <a:p>
            <a:pPr lvl="1"/>
            <a:r>
              <a:rPr lang="en-US" altLang="ja-JP" dirty="0" smtClean="0"/>
              <a:t>Metric labeling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(Kleinberg and </a:t>
            </a:r>
            <a:r>
              <a:rPr lang="en-US" altLang="ja-JP" dirty="0" err="1" smtClean="0"/>
              <a:t>Tardos</a:t>
            </a:r>
            <a:r>
              <a:rPr lang="en-US" altLang="ja-JP" dirty="0" smtClean="0"/>
              <a:t>, 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分類 </a:t>
            </a:r>
            <a:r>
              <a:rPr lang="en-US" altLang="ja-JP" dirty="0" smtClean="0"/>
              <a:t>VS. </a:t>
            </a:r>
            <a:r>
              <a:rPr lang="ja-JP" altLang="en-US" dirty="0" smtClean="0"/>
              <a:t>回帰</a:t>
            </a:r>
            <a:endParaRPr kumimoji="1" lang="ja-JP" altLang="en-US" dirty="0"/>
          </a:p>
        </p:txBody>
      </p:sp>
      <p:sp>
        <p:nvSpPr>
          <p:cNvPr id="10" name="コンテンツ プレースホルダ 9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7295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実験例 </a:t>
            </a:r>
            <a:r>
              <a:rPr lang="en-US" altLang="ja-JP" sz="3000" dirty="0" smtClean="0"/>
              <a:t>(</a:t>
            </a:r>
            <a:r>
              <a:rPr lang="en-US" altLang="ja-JP" sz="3000" dirty="0" err="1" smtClean="0"/>
              <a:t>Okanohara</a:t>
            </a:r>
            <a:r>
              <a:rPr lang="en-US" altLang="ja-JP" sz="3000" dirty="0" smtClean="0"/>
              <a:t> and </a:t>
            </a:r>
            <a:r>
              <a:rPr lang="en-US" altLang="ja-JP" sz="3000" dirty="0" err="1" smtClean="0"/>
              <a:t>Tsujii</a:t>
            </a:r>
            <a:r>
              <a:rPr lang="en-US" altLang="ja-JP" sz="3000" dirty="0" smtClean="0"/>
              <a:t>, 2007)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本のレビューを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段階でスコア付け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Mean square error </a:t>
            </a:r>
            <a:r>
              <a:rPr lang="ja-JP" altLang="en-US" dirty="0" smtClean="0"/>
              <a:t>で評価</a:t>
            </a:r>
            <a:endParaRPr lang="en-US" altLang="ja-JP" dirty="0" smtClean="0"/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1357290" y="3214686"/>
          <a:ext cx="600079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2143140"/>
                <a:gridCol w="214314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Method</a:t>
                      </a:r>
                      <a:endParaRPr kumimoji="1" lang="ja-JP" alt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Mean square error(corpus A,</a:t>
                      </a:r>
                      <a:r>
                        <a:rPr kumimoji="1" lang="en-US" altLang="ja-JP" sz="2000" baseline="0" dirty="0" smtClean="0"/>
                        <a:t> </a:t>
                      </a:r>
                      <a:r>
                        <a:rPr kumimoji="1" lang="en-US" altLang="ja-JP" sz="2000" dirty="0" smtClean="0"/>
                        <a:t>corpus B)</a:t>
                      </a:r>
                      <a:endParaRPr kumimoji="1" lang="ja-JP" alt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 err="1" smtClean="0"/>
                        <a:t>Pairwise</a:t>
                      </a:r>
                      <a:r>
                        <a:rPr kumimoji="1" lang="en-US" altLang="ja-JP" sz="2000" dirty="0" smtClean="0"/>
                        <a:t> SVM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1.32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2.13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SVR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0.94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1.38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左カーブ矢印 17"/>
          <p:cNvSpPr/>
          <p:nvPr/>
        </p:nvSpPr>
        <p:spPr>
          <a:xfrm>
            <a:off x="7215206" y="3714752"/>
            <a:ext cx="357190" cy="642942"/>
          </a:xfrm>
          <a:prstGeom prst="curved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63043" y="4429132"/>
            <a:ext cx="2238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改善が見られる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B) </a:t>
            </a:r>
            <a:r>
              <a:rPr kumimoji="1" lang="ja-JP" altLang="en-US" dirty="0" smtClean="0"/>
              <a:t>評判箇所の検出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2890533"/>
            <a:ext cx="7786742" cy="304698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It is a fantasy fairytale,  sometimes linked to Cinderella, about a young orphaned boy transported into a world of magic and sorcery. </a:t>
            </a:r>
            <a:r>
              <a:rPr kumimoji="1" lang="en-US" altLang="ja-JP" sz="2400" i="1" dirty="0" smtClean="0">
                <a:solidFill>
                  <a:srgbClr val="008000"/>
                </a:solidFill>
              </a:rPr>
              <a:t>Harry Potter finds himself at a school for wizards, where his reputation precedes him, and soon becomes embroiled in a classic battle of a good versus evil.  </a:t>
            </a:r>
            <a:r>
              <a:rPr kumimoji="1" lang="en-US" altLang="ja-JP" sz="2400" i="1" dirty="0" smtClean="0"/>
              <a:t>….</a:t>
            </a:r>
            <a:r>
              <a:rPr kumimoji="1" lang="en-US" altLang="ja-JP" sz="2400" i="1" dirty="0" smtClean="0">
                <a:solidFill>
                  <a:srgbClr val="00B0F0"/>
                </a:solidFill>
              </a:rPr>
              <a:t>  </a:t>
            </a:r>
            <a:r>
              <a:rPr kumimoji="1" lang="en-US" altLang="ja-JP" sz="2400" i="1" dirty="0" smtClean="0">
                <a:solidFill>
                  <a:srgbClr val="FF0000"/>
                </a:solidFill>
              </a:rPr>
              <a:t>The pages shimmer with creativity, and although an easy read for adults, I would recommend it heartily to anyone that enjoys escaping the real world for an hour or three.</a:t>
            </a:r>
            <a:endParaRPr kumimoji="1" lang="ja-JP" altLang="en-US" sz="2400" i="1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8596" y="2467269"/>
            <a:ext cx="8143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ja-JP" sz="2400" dirty="0" smtClean="0"/>
              <a:t>“Harry Potter (</a:t>
            </a:r>
            <a:r>
              <a:rPr lang="ja-JP" altLang="en-US" sz="2400" dirty="0" smtClean="0"/>
              <a:t>本</a:t>
            </a:r>
            <a:r>
              <a:rPr lang="en-US" altLang="ja-JP" sz="2400" dirty="0" smtClean="0"/>
              <a:t>)” </a:t>
            </a:r>
            <a:r>
              <a:rPr lang="ja-JP" altLang="en-US" sz="2400" dirty="0" smtClean="0"/>
              <a:t>のレビュー の例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Okanohara</a:t>
            </a:r>
            <a:r>
              <a:rPr lang="en-US" altLang="ja-JP" sz="2000" dirty="0" smtClean="0"/>
              <a:t> and </a:t>
            </a:r>
            <a:r>
              <a:rPr lang="en-US" altLang="ja-JP" sz="2000" dirty="0" err="1" smtClean="0"/>
              <a:t>Tsujii</a:t>
            </a:r>
            <a:r>
              <a:rPr lang="en-US" altLang="ja-JP" sz="2000" dirty="0" smtClean="0"/>
              <a:t>, 2007)</a:t>
            </a:r>
            <a:endParaRPr lang="ja-JP" altLang="en-US" sz="2400" dirty="0"/>
          </a:p>
        </p:txBody>
      </p:sp>
      <p:sp>
        <p:nvSpPr>
          <p:cNvPr id="8" name="線吹き出し 2 (枠付き) 7"/>
          <p:cNvSpPr/>
          <p:nvPr/>
        </p:nvSpPr>
        <p:spPr>
          <a:xfrm>
            <a:off x="5072066" y="6072206"/>
            <a:ext cx="3214646" cy="571504"/>
          </a:xfrm>
          <a:prstGeom prst="borderCallout2">
            <a:avLst>
              <a:gd name="adj1" fmla="val 18750"/>
              <a:gd name="adj2" fmla="val -8333"/>
              <a:gd name="adj3" fmla="val 20548"/>
              <a:gd name="adj4" fmla="val -24657"/>
              <a:gd name="adj5" fmla="val -106311"/>
              <a:gd name="adj6" fmla="val -35753"/>
            </a:avLst>
          </a:prstGeom>
          <a:noFill/>
          <a:ln w="31750">
            <a:solidFill>
              <a:srgbClr val="FF00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rgbClr val="FF0000"/>
                </a:solidFill>
              </a:rPr>
              <a:t>主観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的な記述（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= 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評判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線吹き出し 2 (枠付き) 8"/>
          <p:cNvSpPr/>
          <p:nvPr/>
        </p:nvSpPr>
        <p:spPr>
          <a:xfrm>
            <a:off x="642910" y="1500174"/>
            <a:ext cx="4500594" cy="785818"/>
          </a:xfrm>
          <a:prstGeom prst="borderCallout2">
            <a:avLst>
              <a:gd name="adj1" fmla="val 20805"/>
              <a:gd name="adj2" fmla="val 104244"/>
              <a:gd name="adj3" fmla="val 20348"/>
              <a:gd name="adj4" fmla="val 114116"/>
              <a:gd name="adj5" fmla="val 332483"/>
              <a:gd name="adj6" fmla="val 125028"/>
            </a:avLst>
          </a:prstGeom>
          <a:noFill/>
          <a:ln w="31750">
            <a:solidFill>
              <a:srgbClr val="0080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rgbClr val="008000"/>
                </a:solidFill>
              </a:rPr>
              <a:t>客観的事実の</a:t>
            </a:r>
            <a:r>
              <a:rPr kumimoji="1" lang="ja-JP" altLang="en-US" sz="2400" dirty="0" smtClean="0">
                <a:solidFill>
                  <a:srgbClr val="008000"/>
                </a:solidFill>
              </a:rPr>
              <a:t>記述（レビューの場合，主に本や映画のあらすじ）</a:t>
            </a:r>
            <a:endParaRPr kumimoji="1" lang="ja-JP" alt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角丸四角形吹き出し 35"/>
          <p:cNvSpPr/>
          <p:nvPr/>
        </p:nvSpPr>
        <p:spPr>
          <a:xfrm>
            <a:off x="1714480" y="4714884"/>
            <a:ext cx="5643602" cy="1785950"/>
          </a:xfrm>
          <a:prstGeom prst="wedgeRoundRectCallout">
            <a:avLst>
              <a:gd name="adj1" fmla="val -16405"/>
              <a:gd name="adj2" fmla="val -108192"/>
              <a:gd name="adj3" fmla="val 16667"/>
            </a:avLst>
          </a:prstGeom>
          <a:solidFill>
            <a:srgbClr val="CCFF99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メモ 10"/>
          <p:cNvSpPr/>
          <p:nvPr/>
        </p:nvSpPr>
        <p:spPr>
          <a:xfrm>
            <a:off x="1538474" y="2285992"/>
            <a:ext cx="1428760" cy="1857388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段階的処理</a:t>
            </a:r>
            <a:endParaRPr kumimoji="1" lang="ja-JP" altLang="en-US" dirty="0"/>
          </a:p>
        </p:txBody>
      </p:sp>
      <p:sp>
        <p:nvSpPr>
          <p:cNvPr id="35" name="コンテンツ プレースホルダ 34"/>
          <p:cNvSpPr>
            <a:spLocks noGrp="1"/>
          </p:cNvSpPr>
          <p:nvPr>
            <p:ph idx="1"/>
          </p:nvPr>
        </p:nvSpPr>
        <p:spPr>
          <a:xfrm>
            <a:off x="1714480" y="4786322"/>
            <a:ext cx="5757874" cy="1857388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主観</a:t>
            </a:r>
            <a:r>
              <a:rPr lang="en-US" altLang="ja-JP" sz="2400" dirty="0" smtClean="0"/>
              <a:t>/</a:t>
            </a:r>
            <a:r>
              <a:rPr lang="ja-JP" altLang="en-US" sz="2400" dirty="0" smtClean="0"/>
              <a:t>客観の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値分類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BOW</a:t>
            </a:r>
            <a:r>
              <a:rPr kumimoji="1" lang="ja-JP" altLang="en-US" sz="2400" dirty="0" smtClean="0"/>
              <a:t>素性 </a:t>
            </a:r>
            <a:r>
              <a:rPr kumimoji="1" lang="en-US" altLang="ja-JP" sz="2400" dirty="0" smtClean="0"/>
              <a:t>+ </a:t>
            </a:r>
            <a:r>
              <a:rPr kumimoji="1" lang="ja-JP" altLang="en-US" sz="2400" dirty="0" smtClean="0"/>
              <a:t>ナイーブベイズ </a:t>
            </a:r>
            <a:r>
              <a:rPr kumimoji="1" lang="en-US" altLang="ja-JP" sz="2400" dirty="0" smtClean="0"/>
              <a:t>or SVMs etc.</a:t>
            </a:r>
          </a:p>
          <a:p>
            <a:r>
              <a:rPr lang="ja-JP" altLang="en-US" sz="2400" dirty="0" smtClean="0"/>
              <a:t>客観的事実の</a:t>
            </a:r>
            <a:r>
              <a:rPr lang="en-US" altLang="ja-JP" sz="2400" dirty="0" smtClean="0"/>
              <a:t>example </a:t>
            </a:r>
          </a:p>
          <a:p>
            <a:pPr lvl="1"/>
            <a:r>
              <a:rPr lang="ja-JP" altLang="en-US" sz="2000" dirty="0" smtClean="0"/>
              <a:t>本，映画のあらすじ，</a:t>
            </a:r>
            <a:r>
              <a:rPr kumimoji="1" lang="ja-JP" altLang="en-US" sz="2000" dirty="0" smtClean="0"/>
              <a:t>新聞記事</a:t>
            </a:r>
            <a:endParaRPr kumimoji="1" lang="ja-JP" altLang="en-US" sz="2000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1752788" y="2641594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752788" y="3070222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右矢印 12"/>
          <p:cNvSpPr/>
          <p:nvPr/>
        </p:nvSpPr>
        <p:spPr>
          <a:xfrm>
            <a:off x="3181548" y="2812988"/>
            <a:ext cx="857256" cy="642942"/>
          </a:xfrm>
          <a:prstGeom prst="rightArrow">
            <a:avLst/>
          </a:prstGeom>
          <a:solidFill>
            <a:srgbClr val="CCFF99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5753316" y="2855908"/>
            <a:ext cx="857256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682010" y="2927346"/>
            <a:ext cx="1822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肯定 </a:t>
            </a:r>
            <a:r>
              <a:rPr kumimoji="1" lang="en-US" altLang="ja-JP" sz="2400" dirty="0" smtClean="0"/>
              <a:t>or </a:t>
            </a:r>
            <a:r>
              <a:rPr kumimoji="1" lang="ja-JP" altLang="en-US" sz="2400" dirty="0" smtClean="0"/>
              <a:t>否定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67102" y="2284404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文</a:t>
            </a:r>
            <a:r>
              <a:rPr kumimoji="1" lang="en-US" altLang="ja-JP" sz="2000" dirty="0" smtClean="0"/>
              <a:t>1</a:t>
            </a:r>
            <a:endParaRPr kumimoji="1" lang="ja-JP" altLang="en-US" sz="2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67102" y="2671700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文</a:t>
            </a:r>
            <a:r>
              <a:rPr lang="en-US" altLang="ja-JP" sz="2000" dirty="0" smtClean="0"/>
              <a:t>2</a:t>
            </a:r>
            <a:endParaRPr kumimoji="1" lang="ja-JP" altLang="en-US" sz="2000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1752788" y="3498850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681350" y="3884558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967102" y="3141660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文</a:t>
            </a:r>
            <a:r>
              <a:rPr lang="en-US" altLang="ja-JP" sz="2000" dirty="0" smtClean="0"/>
              <a:t>3</a:t>
            </a:r>
            <a:endParaRPr kumimoji="1" lang="ja-JP" altLang="en-US" sz="2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67102" y="3528956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文</a:t>
            </a:r>
            <a:r>
              <a:rPr lang="en-US" altLang="ja-JP" sz="2000" dirty="0" smtClean="0"/>
              <a:t>4</a:t>
            </a:r>
            <a:endParaRPr kumimoji="1" lang="ja-JP" altLang="en-US" sz="2000" dirty="0"/>
          </a:p>
        </p:txBody>
      </p:sp>
      <p:sp>
        <p:nvSpPr>
          <p:cNvPr id="24" name="メモ 23"/>
          <p:cNvSpPr/>
          <p:nvPr/>
        </p:nvSpPr>
        <p:spPr>
          <a:xfrm>
            <a:off x="4181680" y="2285992"/>
            <a:ext cx="1428760" cy="1857388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コネクタ 24"/>
          <p:cNvCxnSpPr/>
          <p:nvPr/>
        </p:nvCxnSpPr>
        <p:spPr>
          <a:xfrm>
            <a:off x="4395994" y="2641594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4610308" y="2284404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文</a:t>
            </a:r>
            <a:r>
              <a:rPr kumimoji="1" lang="en-US" altLang="ja-JP" sz="2000" dirty="0" smtClean="0"/>
              <a:t>1</a:t>
            </a:r>
            <a:endParaRPr kumimoji="1" lang="ja-JP" altLang="en-US" sz="2000" dirty="0"/>
          </a:p>
        </p:txBody>
      </p:sp>
      <p:cxnSp>
        <p:nvCxnSpPr>
          <p:cNvPr id="30" name="直線コネクタ 29"/>
          <p:cNvCxnSpPr/>
          <p:nvPr/>
        </p:nvCxnSpPr>
        <p:spPr>
          <a:xfrm>
            <a:off x="4324556" y="3884558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610308" y="3528956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文</a:t>
            </a:r>
            <a:r>
              <a:rPr lang="en-US" altLang="ja-JP" sz="2000" dirty="0" smtClean="0"/>
              <a:t>4</a:t>
            </a:r>
            <a:endParaRPr kumimoji="1" lang="ja-JP" altLang="en-US" sz="2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00166" y="1884294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客観＋主観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253118" y="188429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主観のみ</a:t>
            </a:r>
            <a:endParaRPr kumimoji="1" lang="ja-JP" altLang="en-US" sz="2000" dirty="0"/>
          </a:p>
        </p:txBody>
      </p:sp>
      <p:sp>
        <p:nvSpPr>
          <p:cNvPr id="37" name="角丸四角形吹き出し 36"/>
          <p:cNvSpPr/>
          <p:nvPr/>
        </p:nvSpPr>
        <p:spPr>
          <a:xfrm>
            <a:off x="6072198" y="1785926"/>
            <a:ext cx="2357454" cy="571504"/>
          </a:xfrm>
          <a:prstGeom prst="wedgeRoundRectCallout">
            <a:avLst>
              <a:gd name="adj1" fmla="val -42589"/>
              <a:gd name="adj2" fmla="val 11523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200" dirty="0" smtClean="0"/>
              <a:t>(Pang et al., 2002)</a:t>
            </a:r>
            <a:endParaRPr kumimoji="1" lang="ja-JP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ひと工夫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2214578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近接性の利用</a:t>
            </a:r>
            <a:r>
              <a:rPr kumimoji="1" lang="en-US" altLang="ja-JP" dirty="0" smtClean="0"/>
              <a:t>(Pang and Lee, 2004)</a:t>
            </a:r>
          </a:p>
          <a:p>
            <a:pPr lvl="1"/>
            <a:r>
              <a:rPr lang="ja-JP" altLang="en-US" dirty="0" smtClean="0"/>
              <a:t>近くに出現する</a:t>
            </a:r>
            <a:r>
              <a:rPr lang="en-US" altLang="ja-JP" dirty="0" smtClean="0"/>
              <a:t>2</a:t>
            </a:r>
            <a:r>
              <a:rPr lang="ja-JP" altLang="en-US" dirty="0" smtClean="0"/>
              <a:t>文の主観</a:t>
            </a:r>
            <a:r>
              <a:rPr lang="en-US" altLang="ja-JP" dirty="0" smtClean="0"/>
              <a:t>/</a:t>
            </a:r>
            <a:r>
              <a:rPr lang="ja-JP" altLang="en-US" dirty="0" smtClean="0"/>
              <a:t>客観は一致しやすい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モデルの“イメージ”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確率モデルを作っているわけではない</a:t>
            </a:r>
            <a:endParaRPr lang="en-US" altLang="ja-JP" dirty="0" smtClean="0"/>
          </a:p>
        </p:txBody>
      </p:sp>
      <p:sp>
        <p:nvSpPr>
          <p:cNvPr id="10" name="円/楕円 9"/>
          <p:cNvSpPr/>
          <p:nvPr/>
        </p:nvSpPr>
        <p:spPr>
          <a:xfrm>
            <a:off x="857224" y="543462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69168" y="5506066"/>
            <a:ext cx="615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文１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1857356" y="543462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69300" y="5506066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文</a:t>
            </a:r>
            <a:r>
              <a:rPr kumimoji="1" lang="en-US" altLang="ja-JP" sz="2000" dirty="0" smtClean="0">
                <a:solidFill>
                  <a:schemeClr val="bg1"/>
                </a:solidFill>
              </a:rPr>
              <a:t>2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2857488" y="543462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869432" y="5506066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文</a:t>
            </a:r>
            <a:r>
              <a:rPr lang="en-US" altLang="ja-JP" sz="2000" dirty="0" smtClean="0">
                <a:solidFill>
                  <a:schemeClr val="bg1"/>
                </a:solidFill>
              </a:rPr>
              <a:t>3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00430" y="5034518"/>
            <a:ext cx="553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……</a:t>
            </a:r>
            <a:endParaRPr kumimoji="1" lang="ja-JP" altLang="en-US" sz="2000" dirty="0"/>
          </a:p>
        </p:txBody>
      </p:sp>
      <p:sp>
        <p:nvSpPr>
          <p:cNvPr id="17" name="円/楕円 16"/>
          <p:cNvSpPr/>
          <p:nvPr/>
        </p:nvSpPr>
        <p:spPr>
          <a:xfrm>
            <a:off x="857224" y="4434496"/>
            <a:ext cx="642942" cy="571504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85786" y="4505934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主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客</a:t>
            </a:r>
            <a:endParaRPr kumimoji="1" lang="ja-JP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1857356" y="4434496"/>
            <a:ext cx="642942" cy="571504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85918" y="4505934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主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客</a:t>
            </a:r>
            <a:endParaRPr kumimoji="1" lang="ja-JP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2857488" y="4434496"/>
            <a:ext cx="642942" cy="571504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786050" y="4505934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主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客</a:t>
            </a:r>
            <a:endParaRPr kumimoji="1" lang="ja-JP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8" name="直線コネクタ 27"/>
          <p:cNvCxnSpPr>
            <a:stCxn id="17" idx="4"/>
            <a:endCxn id="10" idx="0"/>
          </p:cNvCxnSpPr>
          <p:nvPr/>
        </p:nvCxnSpPr>
        <p:spPr>
          <a:xfrm rot="5400000">
            <a:off x="964381" y="5220314"/>
            <a:ext cx="428628" cy="158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3" idx="4"/>
            <a:endCxn id="12" idx="0"/>
          </p:cNvCxnSpPr>
          <p:nvPr/>
        </p:nvCxnSpPr>
        <p:spPr>
          <a:xfrm rot="5400000">
            <a:off x="1964513" y="5220314"/>
            <a:ext cx="428628" cy="158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2999570" y="5219520"/>
            <a:ext cx="428628" cy="158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5233089" y="543462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45033" y="5506066"/>
            <a:ext cx="615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文１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6233221" y="543462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45165" y="5506066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文</a:t>
            </a:r>
            <a:r>
              <a:rPr kumimoji="1" lang="en-US" altLang="ja-JP" sz="2000" dirty="0" smtClean="0">
                <a:solidFill>
                  <a:schemeClr val="bg1"/>
                </a:solidFill>
              </a:rPr>
              <a:t>2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7" name="円/楕円 36"/>
          <p:cNvSpPr/>
          <p:nvPr/>
        </p:nvSpPr>
        <p:spPr>
          <a:xfrm>
            <a:off x="7233353" y="5434628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245297" y="5506066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文</a:t>
            </a:r>
            <a:r>
              <a:rPr lang="en-US" altLang="ja-JP" sz="2000" dirty="0" smtClean="0">
                <a:solidFill>
                  <a:schemeClr val="bg1"/>
                </a:solidFill>
              </a:rPr>
              <a:t>3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947733" y="5034518"/>
            <a:ext cx="553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……</a:t>
            </a:r>
            <a:endParaRPr kumimoji="1" lang="ja-JP" altLang="en-US" sz="2000" dirty="0"/>
          </a:p>
        </p:txBody>
      </p:sp>
      <p:sp>
        <p:nvSpPr>
          <p:cNvPr id="40" name="円/楕円 39"/>
          <p:cNvSpPr/>
          <p:nvPr/>
        </p:nvSpPr>
        <p:spPr>
          <a:xfrm>
            <a:off x="5233089" y="4434496"/>
            <a:ext cx="642942" cy="571504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143504" y="4505934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主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客</a:t>
            </a:r>
            <a:endParaRPr kumimoji="1" lang="ja-JP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6233221" y="4434496"/>
            <a:ext cx="642942" cy="571504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161783" y="4505934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主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客</a:t>
            </a:r>
            <a:endParaRPr kumimoji="1" lang="ja-JP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7233353" y="4434496"/>
            <a:ext cx="642942" cy="571504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161915" y="4505934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主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客</a:t>
            </a:r>
            <a:endParaRPr kumimoji="1" lang="ja-JP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6" name="直線コネクタ 45"/>
          <p:cNvCxnSpPr>
            <a:stCxn id="40" idx="4"/>
            <a:endCxn id="33" idx="0"/>
          </p:cNvCxnSpPr>
          <p:nvPr/>
        </p:nvCxnSpPr>
        <p:spPr>
          <a:xfrm rot="5400000">
            <a:off x="5340246" y="5220314"/>
            <a:ext cx="428628" cy="158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42" idx="4"/>
            <a:endCxn id="35" idx="0"/>
          </p:cNvCxnSpPr>
          <p:nvPr/>
        </p:nvCxnSpPr>
        <p:spPr>
          <a:xfrm rot="5400000">
            <a:off x="6340378" y="5220314"/>
            <a:ext cx="428628" cy="158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rot="5400000">
            <a:off x="7375435" y="5219520"/>
            <a:ext cx="428628" cy="158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2" idx="2"/>
            <a:endCxn id="40" idx="6"/>
          </p:cNvCxnSpPr>
          <p:nvPr/>
        </p:nvCxnSpPr>
        <p:spPr>
          <a:xfrm rot="10800000">
            <a:off x="5876031" y="4720248"/>
            <a:ext cx="357190" cy="158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rot="10800000">
            <a:off x="6858016" y="4720248"/>
            <a:ext cx="357190" cy="1588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右矢印 62"/>
          <p:cNvSpPr/>
          <p:nvPr/>
        </p:nvSpPr>
        <p:spPr>
          <a:xfrm>
            <a:off x="4214810" y="4791686"/>
            <a:ext cx="785818" cy="642942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92D050"/>
              </a:solidFill>
            </a:endParaRPr>
          </a:p>
        </p:txBody>
      </p:sp>
      <p:sp>
        <p:nvSpPr>
          <p:cNvPr id="64" name="フリーフォーム 63"/>
          <p:cNvSpPr/>
          <p:nvPr/>
        </p:nvSpPr>
        <p:spPr>
          <a:xfrm>
            <a:off x="5733461" y="4202626"/>
            <a:ext cx="1664413" cy="280827"/>
          </a:xfrm>
          <a:custGeom>
            <a:avLst/>
            <a:gdLst>
              <a:gd name="connsiteX0" fmla="*/ 0 w 1664413"/>
              <a:gd name="connsiteY0" fmla="*/ 280827 h 280827"/>
              <a:gd name="connsiteX1" fmla="*/ 729465 w 1664413"/>
              <a:gd name="connsiteY1" fmla="*/ 3425 h 280827"/>
              <a:gd name="connsiteX2" fmla="*/ 1664413 w 1664413"/>
              <a:gd name="connsiteY2" fmla="*/ 260279 h 280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4413" h="280827">
                <a:moveTo>
                  <a:pt x="0" y="280827"/>
                </a:moveTo>
                <a:cubicBezTo>
                  <a:pt x="226031" y="143838"/>
                  <a:pt x="452063" y="6850"/>
                  <a:pt x="729465" y="3425"/>
                </a:cubicBezTo>
                <a:cubicBezTo>
                  <a:pt x="1006867" y="0"/>
                  <a:pt x="1335640" y="130139"/>
                  <a:pt x="1664413" y="260279"/>
                </a:cubicBezTo>
              </a:path>
            </a:pathLst>
          </a:cu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フリーフォーム 64"/>
          <p:cNvSpPr/>
          <p:nvPr/>
        </p:nvSpPr>
        <p:spPr>
          <a:xfrm>
            <a:off x="5643570" y="3836181"/>
            <a:ext cx="2270588" cy="616450"/>
          </a:xfrm>
          <a:custGeom>
            <a:avLst/>
            <a:gdLst>
              <a:gd name="connsiteX0" fmla="*/ 0 w 2270588"/>
              <a:gd name="connsiteY0" fmla="*/ 616450 h 616450"/>
              <a:gd name="connsiteX1" fmla="*/ 996593 w 2270588"/>
              <a:gd name="connsiteY1" fmla="*/ 61645 h 616450"/>
              <a:gd name="connsiteX2" fmla="*/ 2270588 w 2270588"/>
              <a:gd name="connsiteY2" fmla="*/ 246580 h 61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70588" h="616450">
                <a:moveTo>
                  <a:pt x="0" y="616450"/>
                </a:moveTo>
                <a:cubicBezTo>
                  <a:pt x="309081" y="369870"/>
                  <a:pt x="618162" y="123290"/>
                  <a:pt x="996593" y="61645"/>
                </a:cubicBezTo>
                <a:cubicBezTo>
                  <a:pt x="1375024" y="0"/>
                  <a:pt x="1822806" y="123290"/>
                  <a:pt x="2270588" y="246580"/>
                </a:cubicBezTo>
              </a:path>
            </a:pathLst>
          </a:cu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フリーフォーム 65"/>
          <p:cNvSpPr/>
          <p:nvPr/>
        </p:nvSpPr>
        <p:spPr>
          <a:xfrm>
            <a:off x="6786578" y="4258144"/>
            <a:ext cx="1664413" cy="280827"/>
          </a:xfrm>
          <a:custGeom>
            <a:avLst/>
            <a:gdLst>
              <a:gd name="connsiteX0" fmla="*/ 0 w 1664413"/>
              <a:gd name="connsiteY0" fmla="*/ 280827 h 280827"/>
              <a:gd name="connsiteX1" fmla="*/ 729465 w 1664413"/>
              <a:gd name="connsiteY1" fmla="*/ 3425 h 280827"/>
              <a:gd name="connsiteX2" fmla="*/ 1664413 w 1664413"/>
              <a:gd name="connsiteY2" fmla="*/ 260279 h 280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4413" h="280827">
                <a:moveTo>
                  <a:pt x="0" y="280827"/>
                </a:moveTo>
                <a:cubicBezTo>
                  <a:pt x="226031" y="143838"/>
                  <a:pt x="452063" y="6850"/>
                  <a:pt x="729465" y="3425"/>
                </a:cubicBezTo>
                <a:cubicBezTo>
                  <a:pt x="1006867" y="0"/>
                  <a:pt x="1335640" y="130139"/>
                  <a:pt x="1664413" y="260279"/>
                </a:cubicBezTo>
              </a:path>
            </a:pathLst>
          </a:cu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704784" y="6039169"/>
            <a:ext cx="1009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Before</a:t>
            </a:r>
            <a:endParaRPr kumimoji="1" lang="ja-JP" altLang="en-US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419692" y="6039169"/>
            <a:ext cx="81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After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講演</a:t>
            </a:r>
            <a:r>
              <a:rPr lang="ja-JP" altLang="en-US" dirty="0" smtClean="0"/>
              <a:t>の前に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想定している聴衆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評判分析について専門的なことを知らない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機械学習（</a:t>
            </a:r>
            <a:r>
              <a:rPr lang="en-US" altLang="ja-JP" dirty="0" smtClean="0"/>
              <a:t>ML</a:t>
            </a:r>
            <a:r>
              <a:rPr lang="ja-JP" altLang="en-US" dirty="0" smtClean="0"/>
              <a:t>）の素養を持っている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講演の</a:t>
            </a:r>
            <a:r>
              <a:rPr kumimoji="1" lang="ja-JP" altLang="en-US" dirty="0" smtClean="0"/>
              <a:t>内容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評判分析という分野の解説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評判分析における </a:t>
            </a:r>
            <a:r>
              <a:rPr lang="en-US" altLang="ja-JP" dirty="0" smtClean="0"/>
              <a:t>ML </a:t>
            </a:r>
            <a:r>
              <a:rPr lang="ja-JP" altLang="en-US" dirty="0" smtClean="0"/>
              <a:t>の適用事例の紹介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お断り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自然言語処理</a:t>
            </a:r>
            <a:r>
              <a:rPr lang="en-US" altLang="ja-JP" dirty="0" smtClean="0"/>
              <a:t>(NLP)</a:t>
            </a:r>
            <a:r>
              <a:rPr lang="ja-JP" altLang="en-US" dirty="0" smtClean="0"/>
              <a:t>の話に特化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ML </a:t>
            </a:r>
            <a:r>
              <a:rPr lang="ja-JP" altLang="en-US" dirty="0" smtClean="0"/>
              <a:t>を使っている論文を私の好みで選んで紹介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コスト最小化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643470"/>
          </a:xfrm>
        </p:spPr>
        <p:txBody>
          <a:bodyPr>
            <a:normAutofit lnSpcReduction="10000"/>
          </a:bodyPr>
          <a:lstStyle/>
          <a:p>
            <a:r>
              <a:rPr lang="ja-JP" altLang="en-US" sz="2800" dirty="0" smtClean="0"/>
              <a:t>以下の式を最小化するように主観</a:t>
            </a:r>
            <a:r>
              <a:rPr lang="en-US" altLang="ja-JP" sz="2800" dirty="0" smtClean="0"/>
              <a:t>/</a:t>
            </a:r>
            <a:r>
              <a:rPr lang="ja-JP" altLang="en-US" sz="2800" dirty="0" smtClean="0"/>
              <a:t>客観を決定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コスト関数の設計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c</a:t>
            </a:r>
            <a:r>
              <a:rPr kumimoji="1" lang="en-US" altLang="ja-JP" sz="2400" dirty="0" smtClean="0"/>
              <a:t>ost</a:t>
            </a:r>
            <a:r>
              <a:rPr kumimoji="1" lang="en-US" altLang="ja-JP" sz="2400" baseline="-25000" dirty="0" smtClean="0"/>
              <a:t>subj</a:t>
            </a:r>
            <a:r>
              <a:rPr kumimoji="1" lang="en-US" altLang="ja-JP" sz="2400" dirty="0" smtClean="0"/>
              <a:t>(</a:t>
            </a:r>
            <a:r>
              <a:rPr kumimoji="1" lang="en-US" altLang="ja-JP" sz="2400" i="1" dirty="0" smtClean="0"/>
              <a:t>x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　→　文単位で学習した学習器のコスト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prox</a:t>
            </a:r>
            <a:r>
              <a:rPr lang="en-US" altLang="ja-JP" sz="2400" dirty="0" smtClean="0"/>
              <a:t>(</a:t>
            </a:r>
            <a:r>
              <a:rPr lang="en-US" altLang="ja-JP" sz="2400" i="1" dirty="0" smtClean="0"/>
              <a:t>x</a:t>
            </a:r>
            <a:r>
              <a:rPr lang="en-US" altLang="ja-JP" sz="2400" i="1" baseline="-25000" dirty="0" smtClean="0"/>
              <a:t>1</a:t>
            </a:r>
            <a:r>
              <a:rPr lang="en-US" altLang="ja-JP" sz="2400" dirty="0" smtClean="0"/>
              <a:t>, </a:t>
            </a:r>
            <a:r>
              <a:rPr lang="en-US" altLang="ja-JP" sz="2400" i="1" dirty="0" smtClean="0"/>
              <a:t>x</a:t>
            </a:r>
            <a:r>
              <a:rPr lang="en-US" altLang="ja-JP" sz="2400" i="1" baseline="-25000" dirty="0" smtClean="0"/>
              <a:t>2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　→　文の近さ</a:t>
            </a:r>
            <a:endParaRPr lang="en-US" altLang="ja-JP" sz="2400" dirty="0" smtClean="0"/>
          </a:p>
        </p:txBody>
      </p:sp>
      <p:graphicFrame>
        <p:nvGraphicFramePr>
          <p:cNvPr id="50" name="オブジェクト 49"/>
          <p:cNvGraphicFramePr>
            <a:graphicFrameLocks noChangeAspect="1"/>
          </p:cNvGraphicFramePr>
          <p:nvPr/>
        </p:nvGraphicFramePr>
        <p:xfrm>
          <a:off x="1142976" y="2357430"/>
          <a:ext cx="6357982" cy="973636"/>
        </p:xfrm>
        <a:graphic>
          <a:graphicData uri="http://schemas.openxmlformats.org/presentationml/2006/ole">
            <p:oleObj spid="_x0000_s6146" name="数式" r:id="rId3" imgW="2984400" imgH="457200" progId="Equation.3">
              <p:embed/>
            </p:oleObj>
          </a:graphicData>
        </a:graphic>
      </p:graphicFrame>
      <p:sp>
        <p:nvSpPr>
          <p:cNvPr id="51" name="右中かっこ 50"/>
          <p:cNvSpPr/>
          <p:nvPr/>
        </p:nvSpPr>
        <p:spPr>
          <a:xfrm rot="5400000">
            <a:off x="2718542" y="1672607"/>
            <a:ext cx="500066" cy="3651198"/>
          </a:xfrm>
          <a:prstGeom prst="rightBrace">
            <a:avLst>
              <a:gd name="adj1" fmla="val 47370"/>
              <a:gd name="adj2" fmla="val 50000"/>
            </a:avLst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右中かっこ 51"/>
          <p:cNvSpPr/>
          <p:nvPr/>
        </p:nvSpPr>
        <p:spPr>
          <a:xfrm rot="5400000">
            <a:off x="6222934" y="2390917"/>
            <a:ext cx="500066" cy="2214578"/>
          </a:xfrm>
          <a:prstGeom prst="rightBrace">
            <a:avLst>
              <a:gd name="adj1" fmla="val 47370"/>
              <a:gd name="adj2" fmla="val 50000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071538" y="3891115"/>
            <a:ext cx="3793026" cy="400110"/>
          </a:xfrm>
          <a:prstGeom prst="rect">
            <a:avLst/>
          </a:prstGeom>
          <a:noFill/>
          <a:ln w="3175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文 </a:t>
            </a:r>
            <a:r>
              <a:rPr kumimoji="1" lang="en-US" altLang="ja-JP" sz="2000" i="1" dirty="0" smtClean="0"/>
              <a:t>x</a:t>
            </a:r>
            <a:r>
              <a:rPr kumimoji="1" lang="en-US" altLang="ja-JP" sz="2000" dirty="0" smtClean="0"/>
              <a:t> </a:t>
            </a:r>
            <a:r>
              <a:rPr lang="ja-JP" altLang="en-US" sz="2000" dirty="0" smtClean="0"/>
              <a:t>を</a:t>
            </a:r>
            <a:r>
              <a:rPr kumimoji="1" lang="ja-JP" altLang="en-US" sz="2000" dirty="0" smtClean="0"/>
              <a:t>主観</a:t>
            </a:r>
            <a:r>
              <a:rPr kumimoji="1" lang="en-US" altLang="ja-JP" sz="2000" dirty="0" smtClean="0"/>
              <a:t>/</a:t>
            </a:r>
            <a:r>
              <a:rPr kumimoji="1" lang="ja-JP" altLang="en-US" sz="2000" dirty="0" smtClean="0"/>
              <a:t>客観と</a:t>
            </a:r>
            <a:r>
              <a:rPr lang="ja-JP" altLang="en-US" sz="2000" dirty="0" smtClean="0"/>
              <a:t>判定する</a:t>
            </a:r>
            <a:r>
              <a:rPr kumimoji="1" lang="ja-JP" altLang="en-US" sz="2000" dirty="0" smtClean="0"/>
              <a:t>コスト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429256" y="3864122"/>
            <a:ext cx="3500462" cy="707886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文 </a:t>
            </a:r>
            <a:r>
              <a:rPr kumimoji="1" lang="en-US" altLang="ja-JP" sz="2000" i="1" dirty="0" smtClean="0"/>
              <a:t>x1</a:t>
            </a:r>
            <a:r>
              <a:rPr kumimoji="1" lang="en-US" altLang="ja-JP" sz="2000" dirty="0" smtClean="0"/>
              <a:t> </a:t>
            </a:r>
            <a:r>
              <a:rPr lang="ja-JP" altLang="en-US" sz="2000" dirty="0" smtClean="0"/>
              <a:t>と </a:t>
            </a:r>
            <a:r>
              <a:rPr lang="en-US" altLang="ja-JP" sz="2000" i="1" dirty="0" smtClean="0"/>
              <a:t>x2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の</a:t>
            </a:r>
            <a:r>
              <a:rPr kumimoji="1" lang="ja-JP" altLang="en-US" sz="2000" dirty="0" smtClean="0"/>
              <a:t>客観</a:t>
            </a:r>
            <a:r>
              <a:rPr kumimoji="1" lang="en-US" altLang="ja-JP" sz="2000" dirty="0" smtClean="0"/>
              <a:t>/</a:t>
            </a:r>
            <a:r>
              <a:rPr kumimoji="1" lang="ja-JP" altLang="en-US" sz="2000" dirty="0" smtClean="0"/>
              <a:t>主観が異なると</a:t>
            </a:r>
            <a:r>
              <a:rPr lang="ja-JP" altLang="en-US" sz="2000" dirty="0" smtClean="0"/>
              <a:t>判定するコスト</a:t>
            </a:r>
            <a:endParaRPr kumimoji="1"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Min-Cut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4214810" y="2285992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5" name="円/楕円 4"/>
          <p:cNvSpPr/>
          <p:nvPr/>
        </p:nvSpPr>
        <p:spPr>
          <a:xfrm>
            <a:off x="4214810" y="3786190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4214810" y="5286388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26754" y="2357430"/>
            <a:ext cx="702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文１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14810" y="3857628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文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2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26754" y="5357826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文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3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1485765" y="3714752"/>
            <a:ext cx="78581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11" name="円/楕円 10"/>
          <p:cNvSpPr/>
          <p:nvPr/>
        </p:nvSpPr>
        <p:spPr>
          <a:xfrm>
            <a:off x="6786578" y="3714752"/>
            <a:ext cx="78581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85765" y="385762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主観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86578" y="385762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客観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14" name="線吹き出し 2 (枠付き) 13"/>
          <p:cNvSpPr/>
          <p:nvPr/>
        </p:nvSpPr>
        <p:spPr>
          <a:xfrm>
            <a:off x="285720" y="1571612"/>
            <a:ext cx="2143140" cy="714380"/>
          </a:xfrm>
          <a:prstGeom prst="borderCallout2">
            <a:avLst>
              <a:gd name="adj1" fmla="val 11559"/>
              <a:gd name="adj2" fmla="val 102887"/>
              <a:gd name="adj3" fmla="val 11559"/>
              <a:gd name="adj4" fmla="val 123797"/>
              <a:gd name="adj5" fmla="val 167152"/>
              <a:gd name="adj6" fmla="val 135505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bg1"/>
                </a:solidFill>
              </a:rPr>
              <a:t>文</a:t>
            </a:r>
            <a:r>
              <a:rPr lang="en-US" altLang="ja-JP" sz="2000" dirty="0" smtClean="0">
                <a:solidFill>
                  <a:schemeClr val="bg1"/>
                </a:solidFill>
              </a:rPr>
              <a:t>1</a:t>
            </a:r>
            <a:r>
              <a:rPr lang="ja-JP" altLang="en-US" sz="2000" dirty="0" smtClean="0">
                <a:solidFill>
                  <a:schemeClr val="bg1"/>
                </a:solidFill>
              </a:rPr>
              <a:t>を主観と判断したときのコスト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16" name="直線コネクタ 15"/>
          <p:cNvCxnSpPr>
            <a:stCxn id="10" idx="7"/>
            <a:endCxn id="7" idx="1"/>
          </p:cNvCxnSpPr>
          <p:nvPr/>
        </p:nvCxnSpPr>
        <p:spPr>
          <a:xfrm rot="5400000" flipH="1" flipV="1">
            <a:off x="2576075" y="2168692"/>
            <a:ext cx="1231107" cy="207025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2" idx="3"/>
            <a:endCxn id="8" idx="1"/>
          </p:cNvCxnSpPr>
          <p:nvPr/>
        </p:nvCxnSpPr>
        <p:spPr>
          <a:xfrm>
            <a:off x="2285984" y="4088461"/>
            <a:ext cx="192882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928926" y="2681583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0.8</a:t>
            </a:r>
            <a:endParaRPr kumimoji="1" lang="ja-JP" altLang="en-US" sz="2400" dirty="0"/>
          </a:p>
        </p:txBody>
      </p:sp>
      <p:cxnSp>
        <p:nvCxnSpPr>
          <p:cNvPr id="23" name="直線コネクタ 22"/>
          <p:cNvCxnSpPr>
            <a:stCxn id="10" idx="5"/>
            <a:endCxn id="9" idx="1"/>
          </p:cNvCxnSpPr>
          <p:nvPr/>
        </p:nvCxnSpPr>
        <p:spPr>
          <a:xfrm rot="16200000" flipH="1">
            <a:off x="2559556" y="3921460"/>
            <a:ext cx="1264145" cy="207025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3143240" y="3681715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0.5</a:t>
            </a:r>
            <a:endParaRPr kumimoji="1" lang="ja-JP" altLang="en-US" sz="2400" dirty="0"/>
          </a:p>
        </p:txBody>
      </p:sp>
      <p:cxnSp>
        <p:nvCxnSpPr>
          <p:cNvPr id="27" name="直線コネクタ 26"/>
          <p:cNvCxnSpPr>
            <a:stCxn id="7" idx="3"/>
            <a:endCxn id="11" idx="1"/>
          </p:cNvCxnSpPr>
          <p:nvPr/>
        </p:nvCxnSpPr>
        <p:spPr>
          <a:xfrm>
            <a:off x="4929190" y="2588263"/>
            <a:ext cx="1972468" cy="123110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5" idx="6"/>
            <a:endCxn id="13" idx="1"/>
          </p:cNvCxnSpPr>
          <p:nvPr/>
        </p:nvCxnSpPr>
        <p:spPr>
          <a:xfrm flipV="1">
            <a:off x="4929190" y="4088461"/>
            <a:ext cx="1857388" cy="19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6" idx="6"/>
          </p:cNvCxnSpPr>
          <p:nvPr/>
        </p:nvCxnSpPr>
        <p:spPr>
          <a:xfrm flipV="1">
            <a:off x="4929190" y="4357694"/>
            <a:ext cx="2000264" cy="125016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4" idx="4"/>
            <a:endCxn id="5" idx="0"/>
          </p:cNvCxnSpPr>
          <p:nvPr/>
        </p:nvCxnSpPr>
        <p:spPr>
          <a:xfrm rot="5400000">
            <a:off x="4143372" y="3357562"/>
            <a:ext cx="85725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5" idx="4"/>
            <a:endCxn id="6" idx="0"/>
          </p:cNvCxnSpPr>
          <p:nvPr/>
        </p:nvCxnSpPr>
        <p:spPr>
          <a:xfrm rot="5400000">
            <a:off x="4143372" y="4857760"/>
            <a:ext cx="85725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フリーフォーム 47"/>
          <p:cNvSpPr/>
          <p:nvPr/>
        </p:nvSpPr>
        <p:spPr>
          <a:xfrm>
            <a:off x="4798031" y="2876764"/>
            <a:ext cx="416911" cy="2486346"/>
          </a:xfrm>
          <a:custGeom>
            <a:avLst/>
            <a:gdLst>
              <a:gd name="connsiteX0" fmla="*/ 0 w 606176"/>
              <a:gd name="connsiteY0" fmla="*/ 0 h 2486346"/>
              <a:gd name="connsiteX1" fmla="*/ 606176 w 606176"/>
              <a:gd name="connsiteY1" fmla="*/ 1304818 h 2486346"/>
              <a:gd name="connsiteX2" fmla="*/ 0 w 606176"/>
              <a:gd name="connsiteY2" fmla="*/ 2486346 h 248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6176" h="2486346">
                <a:moveTo>
                  <a:pt x="0" y="0"/>
                </a:moveTo>
                <a:cubicBezTo>
                  <a:pt x="303088" y="445213"/>
                  <a:pt x="606176" y="890427"/>
                  <a:pt x="606176" y="1304818"/>
                </a:cubicBezTo>
                <a:cubicBezTo>
                  <a:pt x="606176" y="1719209"/>
                  <a:pt x="303088" y="2102777"/>
                  <a:pt x="0" y="2486346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784961" y="4896161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0.1</a:t>
            </a:r>
            <a:endParaRPr kumimoji="1" lang="ja-JP" altLang="en-US" sz="24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070845" y="307181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1.0</a:t>
            </a:r>
            <a:endParaRPr kumimoji="1" lang="ja-JP" altLang="en-US" sz="24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070845" y="450057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0.1</a:t>
            </a:r>
            <a:endParaRPr kumimoji="1" lang="ja-JP" altLang="en-US" sz="24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000628" y="3214686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0.2</a:t>
            </a:r>
            <a:endParaRPr kumimoji="1" lang="ja-JP" altLang="en-US" sz="24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429388" y="3143248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0.2</a:t>
            </a:r>
            <a:endParaRPr kumimoji="1" lang="ja-JP" altLang="en-US" sz="24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857884" y="3714752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0.5</a:t>
            </a:r>
            <a:endParaRPr kumimoji="1" lang="ja-JP" altLang="en-US" sz="24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643570" y="5072074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0.9</a:t>
            </a:r>
            <a:endParaRPr kumimoji="1" lang="ja-JP" altLang="en-US" sz="2400" dirty="0"/>
          </a:p>
        </p:txBody>
      </p:sp>
      <p:sp>
        <p:nvSpPr>
          <p:cNvPr id="56" name="線吹き出し 2 (枠付き) 55"/>
          <p:cNvSpPr/>
          <p:nvPr/>
        </p:nvSpPr>
        <p:spPr>
          <a:xfrm>
            <a:off x="6429388" y="1428736"/>
            <a:ext cx="2143140" cy="1071570"/>
          </a:xfrm>
          <a:prstGeom prst="borderCallout2">
            <a:avLst>
              <a:gd name="adj1" fmla="val 8683"/>
              <a:gd name="adj2" fmla="val -4498"/>
              <a:gd name="adj3" fmla="val 8443"/>
              <a:gd name="adj4" fmla="val -22899"/>
              <a:gd name="adj5" fmla="val 177699"/>
              <a:gd name="adj6" fmla="val -51939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bg1"/>
                </a:solidFill>
              </a:rPr>
              <a:t>文</a:t>
            </a:r>
            <a:r>
              <a:rPr lang="en-US" altLang="ja-JP" sz="2000" dirty="0" smtClean="0">
                <a:solidFill>
                  <a:schemeClr val="bg1"/>
                </a:solidFill>
              </a:rPr>
              <a:t>1</a:t>
            </a:r>
            <a:r>
              <a:rPr lang="ja-JP" altLang="en-US" sz="2000" dirty="0" smtClean="0">
                <a:solidFill>
                  <a:schemeClr val="bg1"/>
                </a:solidFill>
              </a:rPr>
              <a:t>と文</a:t>
            </a:r>
            <a:r>
              <a:rPr lang="en-US" altLang="ja-JP" sz="2000" dirty="0" smtClean="0">
                <a:solidFill>
                  <a:schemeClr val="bg1"/>
                </a:solidFill>
              </a:rPr>
              <a:t>3</a:t>
            </a:r>
            <a:r>
              <a:rPr lang="ja-JP" altLang="en-US" sz="2000" dirty="0" smtClean="0">
                <a:solidFill>
                  <a:schemeClr val="bg1"/>
                </a:solidFill>
              </a:rPr>
              <a:t>の主観</a:t>
            </a:r>
            <a:r>
              <a:rPr lang="en-US" altLang="ja-JP" sz="2000" dirty="0" smtClean="0">
                <a:solidFill>
                  <a:schemeClr val="bg1"/>
                </a:solidFill>
              </a:rPr>
              <a:t>/</a:t>
            </a:r>
            <a:r>
              <a:rPr lang="ja-JP" altLang="en-US" sz="2000" dirty="0" smtClean="0">
                <a:solidFill>
                  <a:schemeClr val="bg1"/>
                </a:solidFill>
              </a:rPr>
              <a:t>客観が異なると判断したときのコスト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57" name="フリーフォーム 56"/>
          <p:cNvSpPr/>
          <p:nvPr/>
        </p:nvSpPr>
        <p:spPr>
          <a:xfrm>
            <a:off x="3041151" y="2989959"/>
            <a:ext cx="3852809" cy="3082247"/>
          </a:xfrm>
          <a:custGeom>
            <a:avLst/>
            <a:gdLst>
              <a:gd name="connsiteX0" fmla="*/ 0 w 3852809"/>
              <a:gd name="connsiteY0" fmla="*/ 3082247 h 3082247"/>
              <a:gd name="connsiteX1" fmla="*/ 893851 w 3852809"/>
              <a:gd name="connsiteY1" fmla="*/ 2178121 h 3082247"/>
              <a:gd name="connsiteX2" fmla="*/ 2661006 w 3852809"/>
              <a:gd name="connsiteY2" fmla="*/ 1479478 h 3082247"/>
              <a:gd name="connsiteX3" fmla="*/ 3852809 w 3852809"/>
              <a:gd name="connsiteY3" fmla="*/ 0 h 3082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52809" h="3082247">
                <a:moveTo>
                  <a:pt x="0" y="3082247"/>
                </a:moveTo>
                <a:cubicBezTo>
                  <a:pt x="225175" y="2763748"/>
                  <a:pt x="450350" y="2445249"/>
                  <a:pt x="893851" y="2178121"/>
                </a:cubicBezTo>
                <a:cubicBezTo>
                  <a:pt x="1337352" y="1910993"/>
                  <a:pt x="2167846" y="1842498"/>
                  <a:pt x="2661006" y="1479478"/>
                </a:cubicBezTo>
                <a:cubicBezTo>
                  <a:pt x="3154166" y="1116458"/>
                  <a:pt x="3503487" y="558229"/>
                  <a:pt x="3852809" y="0"/>
                </a:cubicBezTo>
              </a:path>
            </a:pathLst>
          </a:custGeom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42910" y="6110607"/>
            <a:ext cx="4229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Min-cut = </a:t>
            </a:r>
            <a:r>
              <a:rPr kumimoji="1" lang="ja-JP" altLang="en-US" sz="2400" dirty="0" smtClean="0">
                <a:solidFill>
                  <a:schemeClr val="accent6">
                    <a:lumMod val="75000"/>
                  </a:schemeClr>
                </a:solidFill>
              </a:rPr>
              <a:t>コスト最小の割り当て</a:t>
            </a:r>
            <a:endParaRPr kumimoji="1" lang="ja-JP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実験結果</a:t>
            </a:r>
            <a:endParaRPr kumimoji="1" lang="ja-JP" altLang="en-US" dirty="0"/>
          </a:p>
        </p:txBody>
      </p:sp>
      <p:pic>
        <p:nvPicPr>
          <p:cNvPr id="7171" name="Picture 3" descr="C:\Users\kaji\Desktop\P04-1035_ページ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7096" y="1278657"/>
            <a:ext cx="6856870" cy="4864987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71406" y="6429396"/>
            <a:ext cx="3798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(Pang and Lee, 2004)</a:t>
            </a:r>
            <a:r>
              <a:rPr kumimoji="1" lang="ja-JP" altLang="en-US" sz="2000" dirty="0" smtClean="0"/>
              <a:t>の図より抜粋</a:t>
            </a:r>
            <a:endParaRPr kumimoji="1" lang="ja-JP" altLang="en-US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3000364" y="4714884"/>
            <a:ext cx="2643206" cy="571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786050" y="2285992"/>
            <a:ext cx="85725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線吹き出し 2 (枠付き) 9"/>
          <p:cNvSpPr/>
          <p:nvPr/>
        </p:nvSpPr>
        <p:spPr>
          <a:xfrm>
            <a:off x="142844" y="4071942"/>
            <a:ext cx="1785950" cy="785818"/>
          </a:xfrm>
          <a:prstGeom prst="borderCallout2">
            <a:avLst>
              <a:gd name="adj1" fmla="val 15155"/>
              <a:gd name="adj2" fmla="val 106123"/>
              <a:gd name="adj3" fmla="val 15154"/>
              <a:gd name="adj4" fmla="val 123557"/>
              <a:gd name="adj5" fmla="val -113549"/>
              <a:gd name="adj6" fmla="val 1553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/>
              <a:t>+</a:t>
            </a:r>
            <a:r>
              <a:rPr lang="ja-JP" altLang="en-US" sz="2000" dirty="0" smtClean="0"/>
              <a:t>評判検出</a:t>
            </a:r>
            <a:endParaRPr lang="en-US" altLang="ja-JP" sz="2000" dirty="0" smtClean="0"/>
          </a:p>
          <a:p>
            <a:pPr algn="ctr"/>
            <a:r>
              <a:rPr lang="en-US" altLang="ja-JP" sz="2000" dirty="0" smtClean="0"/>
              <a:t>( w/o Min-cut)</a:t>
            </a:r>
            <a:endParaRPr kumimoji="1" lang="ja-JP" altLang="en-US" sz="2000" dirty="0"/>
          </a:p>
        </p:txBody>
      </p:sp>
      <p:sp>
        <p:nvSpPr>
          <p:cNvPr id="11" name="線吹き出し 2 (枠付き) 10"/>
          <p:cNvSpPr/>
          <p:nvPr/>
        </p:nvSpPr>
        <p:spPr>
          <a:xfrm>
            <a:off x="2428860" y="5857892"/>
            <a:ext cx="1571636" cy="500066"/>
          </a:xfrm>
          <a:prstGeom prst="borderCallout2">
            <a:avLst>
              <a:gd name="adj1" fmla="val 15155"/>
              <a:gd name="adj2" fmla="val 106123"/>
              <a:gd name="adj3" fmla="val 15154"/>
              <a:gd name="adj4" fmla="val 123557"/>
              <a:gd name="adj5" fmla="val -80115"/>
              <a:gd name="adj6" fmla="val 3068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ベースライン</a:t>
            </a:r>
            <a:endParaRPr kumimoji="1" lang="ja-JP" altLang="en-US" sz="2000" dirty="0"/>
          </a:p>
        </p:txBody>
      </p:sp>
      <p:sp>
        <p:nvSpPr>
          <p:cNvPr id="14" name="正方形/長方形 13"/>
          <p:cNvSpPr/>
          <p:nvPr/>
        </p:nvSpPr>
        <p:spPr>
          <a:xfrm>
            <a:off x="3500430" y="2071678"/>
            <a:ext cx="1714511" cy="4905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7143768" y="5214950"/>
            <a:ext cx="428628" cy="357190"/>
          </a:xfrm>
          <a:prstGeom prst="ellipse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2786050" y="2928934"/>
            <a:ext cx="428628" cy="357190"/>
          </a:xfrm>
          <a:prstGeom prst="ellipse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3571868" y="2428868"/>
            <a:ext cx="428628" cy="357190"/>
          </a:xfrm>
          <a:prstGeom prst="ellipse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線吹き出し 2 (枠付き) 19"/>
          <p:cNvSpPr/>
          <p:nvPr/>
        </p:nvSpPr>
        <p:spPr>
          <a:xfrm>
            <a:off x="285720" y="1214422"/>
            <a:ext cx="1571636" cy="785818"/>
          </a:xfrm>
          <a:prstGeom prst="borderCallout2">
            <a:avLst>
              <a:gd name="adj1" fmla="val 15155"/>
              <a:gd name="adj2" fmla="val 106123"/>
              <a:gd name="adj3" fmla="val 15154"/>
              <a:gd name="adj4" fmla="val 123557"/>
              <a:gd name="adj5" fmla="val 168486"/>
              <a:gd name="adj6" fmla="val 2134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/>
              <a:t>+ </a:t>
            </a:r>
            <a:r>
              <a:rPr lang="ja-JP" altLang="en-US" sz="2000" dirty="0" smtClean="0"/>
              <a:t>評判検出</a:t>
            </a:r>
            <a:endParaRPr lang="en-US" altLang="ja-JP" sz="2000" dirty="0" smtClean="0"/>
          </a:p>
          <a:p>
            <a:pPr algn="ctr"/>
            <a:r>
              <a:rPr kumimoji="1" lang="en-US" altLang="ja-JP" sz="2000" dirty="0" smtClean="0"/>
              <a:t>(w/ Min-cut)</a:t>
            </a:r>
            <a:endParaRPr kumimoji="1" lang="ja-JP" altLang="en-US" sz="2000" dirty="0"/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6572264" y="5929330"/>
            <a:ext cx="157163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715008" y="6072206"/>
            <a:ext cx="3124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評判と判断された文の割合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rot="5400000" flipH="1" flipV="1">
            <a:off x="1643836" y="2999578"/>
            <a:ext cx="128588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075396" y="2643182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分類精度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C) </a:t>
            </a:r>
            <a:r>
              <a:rPr lang="ja-JP" altLang="en-US" dirty="0" smtClean="0"/>
              <a:t>肯否定が混在する文書の扱い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sz="2800" dirty="0" smtClean="0"/>
              <a:t>文書とは別に，文ごとにも肯定と否定を推定したい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文書レベルの肯定</a:t>
            </a:r>
            <a:r>
              <a:rPr lang="en-US" altLang="ja-JP" sz="2800" dirty="0" smtClean="0"/>
              <a:t>/</a:t>
            </a:r>
            <a:r>
              <a:rPr lang="ja-JP" altLang="en-US" sz="2800" dirty="0" smtClean="0"/>
              <a:t>否定が有効な手掛かり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ja-JP" altLang="en-US" sz="2600" dirty="0" smtClean="0"/>
              <a:t>実は</a:t>
            </a:r>
            <a:r>
              <a:rPr lang="en-US" altLang="ja-JP" sz="2600" dirty="0" smtClean="0"/>
              <a:t>fitness </a:t>
            </a:r>
            <a:r>
              <a:rPr lang="ja-JP" altLang="en-US" sz="2600" dirty="0" smtClean="0"/>
              <a:t>器具に関する記述なので </a:t>
            </a:r>
            <a:r>
              <a:rPr lang="en-US" altLang="ja-JP" sz="2600" dirty="0" smtClean="0"/>
              <a:t>hard </a:t>
            </a:r>
            <a:r>
              <a:rPr lang="ja-JP" altLang="en-US" sz="2600" dirty="0" err="1" smtClean="0"/>
              <a:t>なのは</a:t>
            </a:r>
            <a:r>
              <a:rPr lang="ja-JP" altLang="en-US" sz="2600" dirty="0" smtClean="0"/>
              <a:t>良いこと</a:t>
            </a:r>
            <a:endParaRPr lang="en-US" altLang="ja-JP" sz="26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1538" y="2171351"/>
            <a:ext cx="6993453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/>
              <a:t>This is the first Mp3 player that I have used … I</a:t>
            </a:r>
          </a:p>
          <a:p>
            <a:r>
              <a:rPr lang="en-US" altLang="ja-JP" sz="2400" i="1" dirty="0" smtClean="0"/>
              <a:t>thought it sounded </a:t>
            </a:r>
            <a:r>
              <a:rPr lang="en-US" altLang="ja-JP" sz="2400" i="1" dirty="0" smtClean="0">
                <a:solidFill>
                  <a:srgbClr val="FF0000"/>
                </a:solidFill>
              </a:rPr>
              <a:t>great</a:t>
            </a:r>
            <a:r>
              <a:rPr lang="en-US" altLang="ja-JP" sz="2400" i="1" dirty="0" smtClean="0"/>
              <a:t>… After only a few weeks,</a:t>
            </a:r>
          </a:p>
          <a:p>
            <a:r>
              <a:rPr lang="en-US" altLang="ja-JP" sz="2400" i="1" dirty="0" smtClean="0"/>
              <a:t>it started </a:t>
            </a:r>
            <a:r>
              <a:rPr lang="en-US" altLang="ja-JP" sz="2400" i="1" dirty="0" smtClean="0">
                <a:solidFill>
                  <a:schemeClr val="accent1"/>
                </a:solidFill>
              </a:rPr>
              <a:t>having trouble </a:t>
            </a:r>
            <a:r>
              <a:rPr lang="en-US" altLang="ja-JP" sz="2400" i="1" dirty="0" smtClean="0"/>
              <a:t>with the earphone connection</a:t>
            </a:r>
          </a:p>
          <a:p>
            <a:r>
              <a:rPr lang="en-US" altLang="ja-JP" sz="2400" i="1" dirty="0" smtClean="0"/>
              <a:t>… I </a:t>
            </a:r>
            <a:r>
              <a:rPr lang="en-US" altLang="ja-JP" sz="2400" i="1" dirty="0" smtClean="0">
                <a:solidFill>
                  <a:schemeClr val="accent1"/>
                </a:solidFill>
              </a:rPr>
              <a:t>won’t be buying </a:t>
            </a:r>
            <a:r>
              <a:rPr lang="en-US" altLang="ja-JP" sz="2400" i="1" dirty="0" smtClean="0"/>
              <a:t>another.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71538" y="4526829"/>
            <a:ext cx="700092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i="1" dirty="0" smtClean="0"/>
              <a:t>My 11 year old daughter has also been using it and it is a lot </a:t>
            </a:r>
            <a:r>
              <a:rPr lang="en-US" altLang="ja-JP" sz="2400" i="1" dirty="0" smtClean="0">
                <a:solidFill>
                  <a:schemeClr val="accent1"/>
                </a:solidFill>
              </a:rPr>
              <a:t>harder</a:t>
            </a:r>
            <a:r>
              <a:rPr lang="en-US" altLang="ja-JP" sz="2400" i="1" dirty="0" smtClean="0"/>
              <a:t> than it looks.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McDonald’s Joint Model</a:t>
            </a:r>
            <a:r>
              <a:rPr kumimoji="1" lang="en-US" altLang="ja-JP" dirty="0" smtClean="0"/>
              <a:t> (1/2)</a:t>
            </a:r>
            <a:endParaRPr kumimoji="1" lang="ja-JP" altLang="en-US" dirty="0"/>
          </a:p>
        </p:txBody>
      </p:sp>
      <p:grpSp>
        <p:nvGrpSpPr>
          <p:cNvPr id="65" name="グループ化 64"/>
          <p:cNvGrpSpPr/>
          <p:nvPr/>
        </p:nvGrpSpPr>
        <p:grpSpPr>
          <a:xfrm>
            <a:off x="1857356" y="2071678"/>
            <a:ext cx="5357850" cy="2000264"/>
            <a:chOff x="1071570" y="1988098"/>
            <a:chExt cx="6500858" cy="2286016"/>
          </a:xfrm>
        </p:grpSpPr>
        <p:sp>
          <p:nvSpPr>
            <p:cNvPr id="4" name="円/楕円 3"/>
            <p:cNvSpPr/>
            <p:nvPr/>
          </p:nvSpPr>
          <p:spPr>
            <a:xfrm>
              <a:off x="1071570" y="37026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2143140" y="37026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3143272" y="37026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4929222" y="37026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6000792" y="37026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7000924" y="370261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1071570" y="2845354"/>
              <a:ext cx="571504" cy="5715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2143140" y="2845354"/>
              <a:ext cx="571504" cy="5715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3143272" y="2845354"/>
              <a:ext cx="571504" cy="5715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4929222" y="2845354"/>
              <a:ext cx="571504" cy="5715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000792" y="2845354"/>
              <a:ext cx="571504" cy="5715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7000924" y="2845354"/>
              <a:ext cx="571504" cy="5715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4000528" y="1988098"/>
              <a:ext cx="571504" cy="5715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" name="直線コネクタ 19"/>
            <p:cNvCxnSpPr>
              <a:stCxn id="10" idx="4"/>
              <a:endCxn id="4" idx="0"/>
            </p:cNvCxnSpPr>
            <p:nvPr/>
          </p:nvCxnSpPr>
          <p:spPr>
            <a:xfrm rot="5400000">
              <a:off x="1214446" y="3559734"/>
              <a:ext cx="285752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rot="5400000">
              <a:off x="2286810" y="3558940"/>
              <a:ext cx="285752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rot="5400000">
              <a:off x="3286942" y="3558940"/>
              <a:ext cx="285752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rot="5400000">
              <a:off x="7144594" y="3558940"/>
              <a:ext cx="285752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rot="5400000">
              <a:off x="6144462" y="3558940"/>
              <a:ext cx="285752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rot="5400000">
              <a:off x="5072892" y="3558940"/>
              <a:ext cx="285752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>
              <a:stCxn id="16" idx="3"/>
              <a:endCxn id="10" idx="7"/>
            </p:cNvCxnSpPr>
            <p:nvPr/>
          </p:nvCxnSpPr>
          <p:spPr>
            <a:xfrm rot="5400000">
              <a:off x="2595230" y="1440056"/>
              <a:ext cx="453142" cy="25248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>
              <a:stCxn id="16" idx="3"/>
              <a:endCxn id="11" idx="7"/>
            </p:cNvCxnSpPr>
            <p:nvPr/>
          </p:nvCxnSpPr>
          <p:spPr>
            <a:xfrm rot="5400000">
              <a:off x="3131015" y="1975841"/>
              <a:ext cx="453142" cy="145327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>
              <a:endCxn id="12" idx="7"/>
            </p:cNvCxnSpPr>
            <p:nvPr/>
          </p:nvCxnSpPr>
          <p:spPr>
            <a:xfrm rot="10800000" flipV="1">
              <a:off x="3631082" y="2488163"/>
              <a:ext cx="465399" cy="4408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>
              <a:stCxn id="16" idx="5"/>
              <a:endCxn id="13" idx="1"/>
            </p:cNvCxnSpPr>
            <p:nvPr/>
          </p:nvCxnSpPr>
          <p:spPr>
            <a:xfrm rot="16200000" flipH="1">
              <a:off x="4524056" y="2440188"/>
              <a:ext cx="453142" cy="5245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>
              <a:stCxn id="16" idx="5"/>
              <a:endCxn id="14" idx="1"/>
            </p:cNvCxnSpPr>
            <p:nvPr/>
          </p:nvCxnSpPr>
          <p:spPr>
            <a:xfrm rot="16200000" flipH="1">
              <a:off x="5059841" y="1904403"/>
              <a:ext cx="453142" cy="15961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>
              <a:stCxn id="16" idx="5"/>
              <a:endCxn id="15" idx="1"/>
            </p:cNvCxnSpPr>
            <p:nvPr/>
          </p:nvCxnSpPr>
          <p:spPr>
            <a:xfrm rot="16200000" flipH="1">
              <a:off x="5559907" y="1404337"/>
              <a:ext cx="453142" cy="259628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/>
            <p:cNvSpPr txBox="1"/>
            <p:nvPr/>
          </p:nvSpPr>
          <p:spPr>
            <a:xfrm>
              <a:off x="3929090" y="2832083"/>
              <a:ext cx="75212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>
                  <a:solidFill>
                    <a:schemeClr val="accent1"/>
                  </a:solidFill>
                </a:rPr>
                <a:t>……</a:t>
              </a:r>
              <a:endParaRPr kumimoji="1" lang="ja-JP" altLang="en-US" sz="2000" dirty="0">
                <a:solidFill>
                  <a:schemeClr val="accent1"/>
                </a:solidFill>
              </a:endParaRPr>
            </a:p>
          </p:txBody>
        </p:sp>
        <p:cxnSp>
          <p:nvCxnSpPr>
            <p:cNvPr id="46" name="直線コネクタ 45"/>
            <p:cNvCxnSpPr>
              <a:stCxn id="10" idx="6"/>
              <a:endCxn id="11" idx="2"/>
            </p:cNvCxnSpPr>
            <p:nvPr/>
          </p:nvCxnSpPr>
          <p:spPr>
            <a:xfrm>
              <a:off x="1643074" y="3131106"/>
              <a:ext cx="50006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>
              <a:stCxn id="11" idx="6"/>
              <a:endCxn id="12" idx="2"/>
            </p:cNvCxnSpPr>
            <p:nvPr/>
          </p:nvCxnSpPr>
          <p:spPr>
            <a:xfrm>
              <a:off x="2714644" y="3131106"/>
              <a:ext cx="428628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>
              <a:endCxn id="14" idx="2"/>
            </p:cNvCxnSpPr>
            <p:nvPr/>
          </p:nvCxnSpPr>
          <p:spPr>
            <a:xfrm>
              <a:off x="5500726" y="3131106"/>
              <a:ext cx="50006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6572296" y="3131106"/>
              <a:ext cx="428628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テキスト ボックス 55"/>
            <p:cNvSpPr txBox="1"/>
            <p:nvPr/>
          </p:nvSpPr>
          <p:spPr>
            <a:xfrm>
              <a:off x="3929090" y="3617901"/>
              <a:ext cx="75212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>
                  <a:solidFill>
                    <a:schemeClr val="accent1"/>
                  </a:solidFill>
                </a:rPr>
                <a:t>……</a:t>
              </a:r>
              <a:endParaRPr kumimoji="1" lang="ja-JP" altLang="en-US" sz="20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63" name="テキスト ボックス 62"/>
          <p:cNvSpPr txBox="1"/>
          <p:nvPr/>
        </p:nvSpPr>
        <p:spPr>
          <a:xfrm>
            <a:off x="1576844" y="4929198"/>
            <a:ext cx="5995552" cy="83099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隣接する文の間にエッジがある</a:t>
            </a:r>
            <a:endParaRPr lang="en-US" altLang="ja-JP" sz="2400" dirty="0" smtClean="0"/>
          </a:p>
          <a:p>
            <a:r>
              <a:rPr lang="ja-JP" altLang="en-US" sz="2400" dirty="0" smtClean="0"/>
              <a:t>文と文書の間にもエッジがある</a:t>
            </a:r>
            <a:endParaRPr lang="en-US" altLang="ja-JP" sz="2400" dirty="0" smtClean="0"/>
          </a:p>
        </p:txBody>
      </p:sp>
      <p:sp>
        <p:nvSpPr>
          <p:cNvPr id="64" name="正方形/長方形 63"/>
          <p:cNvSpPr/>
          <p:nvPr/>
        </p:nvSpPr>
        <p:spPr>
          <a:xfrm>
            <a:off x="1571604" y="5831633"/>
            <a:ext cx="6000792" cy="830997"/>
          </a:xfrm>
          <a:prstGeom prst="rect">
            <a:avLst/>
          </a:prstGeom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2400" dirty="0" err="1" smtClean="0">
                <a:solidFill>
                  <a:prstClr val="black"/>
                </a:solidFill>
              </a:rPr>
              <a:t>Viterbi</a:t>
            </a:r>
            <a:r>
              <a:rPr lang="en-US" altLang="ja-JP" sz="2400" dirty="0" smtClean="0">
                <a:solidFill>
                  <a:prstClr val="black"/>
                </a:solidFill>
              </a:rPr>
              <a:t> algorithm </a:t>
            </a:r>
            <a:r>
              <a:rPr lang="ja-JP" altLang="en-US" sz="2400" dirty="0" smtClean="0">
                <a:solidFill>
                  <a:prstClr val="black"/>
                </a:solidFill>
              </a:rPr>
              <a:t>で最適なラベルを求める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2400" dirty="0" smtClean="0">
                <a:solidFill>
                  <a:prstClr val="black"/>
                </a:solidFill>
              </a:rPr>
              <a:t>Online-large margin training (MIRA)</a:t>
            </a:r>
          </a:p>
        </p:txBody>
      </p:sp>
      <p:sp>
        <p:nvSpPr>
          <p:cNvPr id="66" name="線吹き出し 2 (枠付き) 65"/>
          <p:cNvSpPr/>
          <p:nvPr/>
        </p:nvSpPr>
        <p:spPr>
          <a:xfrm>
            <a:off x="571472" y="4214818"/>
            <a:ext cx="1428760" cy="500066"/>
          </a:xfrm>
          <a:prstGeom prst="borderCallout2">
            <a:avLst>
              <a:gd name="adj1" fmla="val 23104"/>
              <a:gd name="adj2" fmla="val 112555"/>
              <a:gd name="adj3" fmla="val 23104"/>
              <a:gd name="adj4" fmla="val 140730"/>
              <a:gd name="adj5" fmla="val -66002"/>
              <a:gd name="adj6" fmla="val 1649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文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(BOW)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7" name="線吹き出し 2 (枠付き) 66"/>
          <p:cNvSpPr/>
          <p:nvPr/>
        </p:nvSpPr>
        <p:spPr>
          <a:xfrm>
            <a:off x="6715140" y="1714488"/>
            <a:ext cx="2143108" cy="714380"/>
          </a:xfrm>
          <a:prstGeom prst="borderCallout2">
            <a:avLst>
              <a:gd name="adj1" fmla="val 18750"/>
              <a:gd name="adj2" fmla="val -8333"/>
              <a:gd name="adj3" fmla="val 20274"/>
              <a:gd name="adj4" fmla="val -27216"/>
              <a:gd name="adj5" fmla="val 195025"/>
              <a:gd name="adj6" fmla="val -666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文の肯定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/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否定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/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中立ラベル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8" name="線吹き出し 2 (枠付き) 67"/>
          <p:cNvSpPr/>
          <p:nvPr/>
        </p:nvSpPr>
        <p:spPr>
          <a:xfrm>
            <a:off x="357158" y="1428736"/>
            <a:ext cx="3000396" cy="785818"/>
          </a:xfrm>
          <a:prstGeom prst="borderCallout2">
            <a:avLst>
              <a:gd name="adj1" fmla="val 18750"/>
              <a:gd name="adj2" fmla="val 102687"/>
              <a:gd name="adj3" fmla="val 18750"/>
              <a:gd name="adj4" fmla="val 116121"/>
              <a:gd name="adj5" fmla="val 106959"/>
              <a:gd name="adj6" fmla="val 13727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文書全体（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= 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文の列）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の</a:t>
            </a:r>
            <a:r>
              <a:rPr lang="ja-JP" altLang="en-US" sz="2400" dirty="0" smtClean="0">
                <a:solidFill>
                  <a:schemeClr val="tx1"/>
                </a:solidFill>
              </a:rPr>
              <a:t>肯定</a:t>
            </a:r>
            <a:r>
              <a:rPr lang="en-US" altLang="ja-JP" sz="2400" dirty="0" smtClean="0">
                <a:solidFill>
                  <a:schemeClr val="tx1"/>
                </a:solidFill>
              </a:rPr>
              <a:t>/</a:t>
            </a:r>
            <a:r>
              <a:rPr lang="ja-JP" altLang="en-US" sz="2400" dirty="0" smtClean="0">
                <a:solidFill>
                  <a:schemeClr val="tx1"/>
                </a:solidFill>
              </a:rPr>
              <a:t>否定ラベル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McDonald’s Joint Model</a:t>
            </a:r>
            <a:r>
              <a:rPr kumimoji="1" lang="en-US" altLang="ja-JP" dirty="0" smtClean="0"/>
              <a:t> (2/2)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2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実験結果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ドメインのレビュー</a:t>
            </a:r>
            <a:r>
              <a:rPr kumimoji="1" lang="en-US" altLang="ja-JP" dirty="0" smtClean="0"/>
              <a:t>(Car, Fit, Mp3)</a:t>
            </a:r>
          </a:p>
          <a:p>
            <a:pPr lvl="1"/>
            <a:r>
              <a:rPr lang="ja-JP" altLang="en-US" dirty="0" smtClean="0"/>
              <a:t>各文の肯定</a:t>
            </a:r>
            <a:r>
              <a:rPr lang="en-US" altLang="ja-JP" dirty="0" smtClean="0"/>
              <a:t>/</a:t>
            </a:r>
            <a:r>
              <a:rPr lang="ja-JP" altLang="en-US" dirty="0" smtClean="0"/>
              <a:t>否定</a:t>
            </a:r>
            <a:r>
              <a:rPr lang="en-US" altLang="ja-JP" dirty="0" smtClean="0"/>
              <a:t>/</a:t>
            </a:r>
            <a:r>
              <a:rPr lang="ja-JP" altLang="en-US" dirty="0" smtClean="0"/>
              <a:t>中立を判定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ベースラインとの比較により有効性を検証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571604" y="3643314"/>
          <a:ext cx="592935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7"/>
                <a:gridCol w="1143009"/>
                <a:gridCol w="1000131"/>
                <a:gridCol w="928694"/>
                <a:gridCol w="1000132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Car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Fit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Mp3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Total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Sentence model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54.8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56.8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49.4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53.1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Cascaded model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59.7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61.0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58.3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59.5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Joint</a:t>
                      </a:r>
                      <a:r>
                        <a:rPr kumimoji="1" lang="en-US" altLang="ja-JP" baseline="0" dirty="0" smtClean="0"/>
                        <a:t> model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63.5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65.2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60.1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62.6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000496" y="5100592"/>
            <a:ext cx="360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(McDonald et al., 2007)</a:t>
            </a:r>
            <a:r>
              <a:rPr kumimoji="1" lang="ja-JP" altLang="en-US" sz="2000" dirty="0" smtClean="0"/>
              <a:t>から抜粋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評判情報にもとづく文書分類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ML </a:t>
            </a:r>
            <a:r>
              <a:rPr lang="ja-JP" altLang="en-US" dirty="0" smtClean="0"/>
              <a:t>との相性が良い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基本的には単純な分類問題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4</a:t>
            </a:r>
            <a:r>
              <a:rPr lang="ja-JP" altLang="en-US" dirty="0" smtClean="0"/>
              <a:t> </a:t>
            </a:r>
            <a:r>
              <a:rPr lang="en-US" altLang="ja-JP" dirty="0" smtClean="0"/>
              <a:t>or 5</a:t>
            </a:r>
            <a:r>
              <a:rPr lang="ja-JP" altLang="en-US" dirty="0" smtClean="0"/>
              <a:t>段階のスコア付けになると回帰問題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文書構造の重要性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主観</a:t>
            </a:r>
            <a:r>
              <a:rPr lang="en-US" altLang="ja-JP" dirty="0" smtClean="0"/>
              <a:t>/</a:t>
            </a:r>
            <a:r>
              <a:rPr lang="ja-JP" altLang="en-US" dirty="0" smtClean="0"/>
              <a:t>客観，肯定</a:t>
            </a:r>
            <a:r>
              <a:rPr lang="en-US" altLang="ja-JP" dirty="0" smtClean="0"/>
              <a:t>/</a:t>
            </a:r>
            <a:r>
              <a:rPr lang="ja-JP" altLang="en-US" dirty="0" smtClean="0"/>
              <a:t>否定</a:t>
            </a:r>
            <a:r>
              <a:rPr lang="en-US" altLang="ja-JP" dirty="0" smtClean="0"/>
              <a:t>/</a:t>
            </a:r>
            <a:r>
              <a:rPr lang="ja-JP" altLang="en-US" dirty="0" smtClean="0"/>
              <a:t>中立などのカテゴリが混在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かといって，</a:t>
            </a:r>
            <a:r>
              <a:rPr kumimoji="1" lang="en-US" altLang="ja-JP" dirty="0" smtClean="0"/>
              <a:t>multi-label classification </a:t>
            </a:r>
            <a:r>
              <a:rPr kumimoji="1" lang="ja-JP" altLang="en-US" dirty="0" smtClean="0"/>
              <a:t>でもない 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（精緻な素性）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否定表現の扱い　→　モダリティの扱い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句の扱い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Kudo</a:t>
            </a:r>
            <a:r>
              <a:rPr lang="en-US" altLang="ja-JP" dirty="0" smtClean="0"/>
              <a:t> and Matsumoto, 2004)</a:t>
            </a:r>
          </a:p>
          <a:p>
            <a:pPr lvl="1"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2. </a:t>
            </a:r>
            <a:r>
              <a:rPr lang="ja-JP" altLang="en-US" dirty="0" smtClean="0"/>
              <a:t>属性に着目した評判要約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分類から要約へ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3179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分類だけでは不十分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どのみち，たくさんのレビューを読まないといけない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そもそも肯否定は多くのレビューのメタデータに</a:t>
            </a:r>
            <a:r>
              <a:rPr kumimoji="1" lang="en-US" altLang="ja-JP" dirty="0" smtClean="0"/>
              <a:t>…</a:t>
            </a:r>
          </a:p>
          <a:p>
            <a:pPr lvl="1"/>
            <a:endParaRPr kumimoji="1" lang="en-US" altLang="ja-JP" dirty="0" smtClean="0"/>
          </a:p>
          <a:p>
            <a:r>
              <a:rPr kumimoji="1" lang="ja-JP" altLang="en-US" dirty="0" smtClean="0"/>
              <a:t>情報の整理が必要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コンパクトな“レポート</a:t>
            </a:r>
            <a:r>
              <a:rPr lang="ja-JP" altLang="en-US" dirty="0" smtClean="0"/>
              <a:t>”みたいなものが欲しい</a:t>
            </a:r>
            <a:endParaRPr kumimoji="1" lang="en-US" altLang="ja-JP" dirty="0" smtClean="0"/>
          </a:p>
        </p:txBody>
      </p:sp>
      <p:pic>
        <p:nvPicPr>
          <p:cNvPr id="8260" name="Picture 68" descr="C:\Users\kaji\AppData\Local\Microsoft\Windows\Temporary Internet Files\Content.IE5\M5X0RAAA\MCj007870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857760"/>
            <a:ext cx="1512071" cy="1857388"/>
          </a:xfrm>
          <a:prstGeom prst="rect">
            <a:avLst/>
          </a:prstGeom>
          <a:noFill/>
        </p:spPr>
      </p:pic>
      <p:sp>
        <p:nvSpPr>
          <p:cNvPr id="70" name="角丸四角形吹き出し 69"/>
          <p:cNvSpPr/>
          <p:nvPr/>
        </p:nvSpPr>
        <p:spPr>
          <a:xfrm>
            <a:off x="785786" y="4786322"/>
            <a:ext cx="1357322" cy="642942"/>
          </a:xfrm>
          <a:prstGeom prst="wedgeRoundRectCallout">
            <a:avLst>
              <a:gd name="adj1" fmla="val 61663"/>
              <a:gd name="adj2" fmla="val 2877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</a:rPr>
              <a:t>肯定的なレビュー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71" name="角丸四角形吹き出し 70"/>
          <p:cNvSpPr/>
          <p:nvPr/>
        </p:nvSpPr>
        <p:spPr>
          <a:xfrm>
            <a:off x="3286116" y="4572008"/>
            <a:ext cx="1357322" cy="642942"/>
          </a:xfrm>
          <a:prstGeom prst="wedgeRoundRectCallout">
            <a:avLst>
              <a:gd name="adj1" fmla="val -37910"/>
              <a:gd name="adj2" fmla="val 7272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2"/>
                </a:solidFill>
              </a:rPr>
              <a:t>否定的なレビュー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pic>
        <p:nvPicPr>
          <p:cNvPr id="8263" name="Picture 71" descr="C:\Users\kaji\AppData\Local\Microsoft\Windows\Temporary Internet Files\Content.IE5\X5182EL4\MCj0230507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5184" y="5072074"/>
            <a:ext cx="1427146" cy="1576650"/>
          </a:xfrm>
          <a:prstGeom prst="rect">
            <a:avLst/>
          </a:prstGeom>
          <a:noFill/>
        </p:spPr>
      </p:pic>
      <p:sp>
        <p:nvSpPr>
          <p:cNvPr id="76" name="右矢印 75"/>
          <p:cNvSpPr/>
          <p:nvPr/>
        </p:nvSpPr>
        <p:spPr>
          <a:xfrm>
            <a:off x="4286248" y="5572140"/>
            <a:ext cx="1000132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角丸四角形吹き出し 76"/>
          <p:cNvSpPr/>
          <p:nvPr/>
        </p:nvSpPr>
        <p:spPr>
          <a:xfrm>
            <a:off x="6715140" y="4429132"/>
            <a:ext cx="1857388" cy="714380"/>
          </a:xfrm>
          <a:prstGeom prst="wedgeRoundRectCallout">
            <a:avLst>
              <a:gd name="adj1" fmla="val -39949"/>
              <a:gd name="adj2" fmla="val 10740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整理された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評判情報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評判要約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2357454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特定製品に関する評判情報を構造化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いわゆる情報抽出に近く，評判抽出とも言われる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例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Titov</a:t>
            </a:r>
            <a:r>
              <a:rPr lang="en-US" altLang="ja-JP" dirty="0" smtClean="0"/>
              <a:t> and McDonald, 2008)</a:t>
            </a:r>
          </a:p>
          <a:p>
            <a:pPr lvl="1">
              <a:buClr>
                <a:schemeClr val="tx1"/>
              </a:buClr>
            </a:pPr>
            <a:r>
              <a:rPr lang="ja-JP" altLang="en-US" dirty="0" smtClean="0">
                <a:solidFill>
                  <a:srgbClr val="FF0000"/>
                </a:solidFill>
              </a:rPr>
              <a:t>属性</a:t>
            </a:r>
            <a:r>
              <a:rPr lang="en-US" altLang="ja-JP" dirty="0" smtClean="0">
                <a:solidFill>
                  <a:srgbClr val="FF0000"/>
                </a:solidFill>
              </a:rPr>
              <a:t>(aspect)</a:t>
            </a:r>
            <a:r>
              <a:rPr lang="ja-JP" altLang="en-US" dirty="0" smtClean="0"/>
              <a:t>ごとに評判をまとめるのが主流</a:t>
            </a:r>
            <a:endParaRPr lang="en-US" altLang="ja-JP" dirty="0" smtClean="0"/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2615182" y="4752042"/>
          <a:ext cx="635798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5"/>
                <a:gridCol w="1143007"/>
                <a:gridCol w="4286280"/>
              </a:tblGrid>
              <a:tr h="15652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Aspect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Score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Mention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5652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Food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☆☆☆☆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“Best fish in the city”, “Excellent </a:t>
                      </a:r>
                      <a:r>
                        <a:rPr kumimoji="1" lang="en-US" altLang="ja-JP" baseline="0" dirty="0" smtClean="0"/>
                        <a:t> appetizer</a:t>
                      </a:r>
                      <a:r>
                        <a:rPr kumimoji="1" lang="en-US" altLang="ja-JP" dirty="0" smtClean="0"/>
                        <a:t>”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5652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Decor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☆☆☆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“Cozy with an old world feel”, “Too dark”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5652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Service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“Our waitress was rude”, “Awful service”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左カーブ矢印 8"/>
          <p:cNvSpPr/>
          <p:nvPr/>
        </p:nvSpPr>
        <p:spPr>
          <a:xfrm rot="16784168">
            <a:off x="1951070" y="3515269"/>
            <a:ext cx="506467" cy="1659172"/>
          </a:xfrm>
          <a:prstGeom prst="curvedLeftArrow">
            <a:avLst>
              <a:gd name="adj1" fmla="val 19973"/>
              <a:gd name="adj2" fmla="val 50000"/>
              <a:gd name="adj3" fmla="val 30885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00430" y="4357694"/>
            <a:ext cx="486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あるレストランに関する評判の要約</a:t>
            </a:r>
            <a:endParaRPr lang="en-US" altLang="ja-JP" sz="24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2844" y="5600658"/>
            <a:ext cx="237917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レストランのレビュー</a:t>
            </a:r>
            <a:endParaRPr kumimoji="1" lang="en-US" altLang="ja-JP" sz="2000" dirty="0" smtClean="0"/>
          </a:p>
        </p:txBody>
      </p:sp>
      <p:pic>
        <p:nvPicPr>
          <p:cNvPr id="12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432" y="4330152"/>
            <a:ext cx="1078871" cy="1085341"/>
          </a:xfrm>
          <a:prstGeom prst="rect">
            <a:avLst/>
          </a:prstGeom>
          <a:noFill/>
        </p:spPr>
      </p:pic>
      <p:pic>
        <p:nvPicPr>
          <p:cNvPr id="13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609" y="4415361"/>
            <a:ext cx="1078871" cy="1085341"/>
          </a:xfrm>
          <a:prstGeom prst="rect">
            <a:avLst/>
          </a:prstGeom>
          <a:noFill/>
        </p:spPr>
      </p:pic>
      <p:pic>
        <p:nvPicPr>
          <p:cNvPr id="14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485" y="4486799"/>
            <a:ext cx="1078871" cy="10853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評判分析を概観する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評判の要約</a:t>
            </a:r>
            <a:r>
              <a:rPr kumimoji="1" lang="ja-JP" altLang="en-US" dirty="0" smtClean="0"/>
              <a:t>に関する</a:t>
            </a:r>
            <a:r>
              <a:rPr lang="ja-JP" altLang="en-US" dirty="0" smtClean="0"/>
              <a:t>研究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lnSpcReduction="10000"/>
          </a:bodyPr>
          <a:lstStyle/>
          <a:p>
            <a:r>
              <a:rPr lang="en-US" altLang="ja-JP" sz="2800" dirty="0" smtClean="0"/>
              <a:t>Rule (</a:t>
            </a:r>
            <a:r>
              <a:rPr lang="en-US" altLang="ja-JP" sz="2800" dirty="0" err="1" smtClean="0"/>
              <a:t>Nasukawa</a:t>
            </a:r>
            <a:r>
              <a:rPr lang="en-US" altLang="ja-JP" sz="2800" dirty="0" smtClean="0"/>
              <a:t> and Yi, 2003; </a:t>
            </a:r>
            <a:r>
              <a:rPr lang="en-US" altLang="ja-JP" sz="2800" dirty="0" err="1" smtClean="0"/>
              <a:t>Kanayama</a:t>
            </a:r>
            <a:r>
              <a:rPr lang="en-US" altLang="ja-JP" sz="2800" dirty="0" smtClean="0"/>
              <a:t> et al., 2004)</a:t>
            </a:r>
          </a:p>
          <a:p>
            <a:r>
              <a:rPr lang="en-US" altLang="ja-JP" sz="2800" dirty="0" smtClean="0"/>
              <a:t>Pattern mining (</a:t>
            </a:r>
            <a:r>
              <a:rPr lang="en-US" altLang="ja-JP" sz="2800" dirty="0" err="1" smtClean="0"/>
              <a:t>Hu</a:t>
            </a:r>
            <a:r>
              <a:rPr lang="en-US" altLang="ja-JP" sz="2800" dirty="0" smtClean="0"/>
              <a:t> and Liu, 2004; Liu et al., 2005)</a:t>
            </a:r>
          </a:p>
          <a:p>
            <a:r>
              <a:rPr lang="en-US" altLang="ja-JP" sz="2800" dirty="0" smtClean="0"/>
              <a:t>Clustering + visualization (</a:t>
            </a:r>
            <a:r>
              <a:rPr lang="en-US" altLang="ja-JP" sz="2800" dirty="0" err="1" smtClean="0"/>
              <a:t>Gamon</a:t>
            </a:r>
            <a:r>
              <a:rPr lang="en-US" altLang="ja-JP" sz="2800" dirty="0" smtClean="0"/>
              <a:t> et al., 2005)</a:t>
            </a:r>
          </a:p>
          <a:p>
            <a:r>
              <a:rPr lang="en-US" altLang="ja-JP" sz="2800" dirty="0" smtClean="0"/>
              <a:t>Log-linear models (Kim and </a:t>
            </a:r>
            <a:r>
              <a:rPr lang="en-US" altLang="ja-JP" sz="2800" dirty="0" err="1" smtClean="0"/>
              <a:t>Hovy</a:t>
            </a:r>
            <a:r>
              <a:rPr lang="en-US" altLang="ja-JP" sz="2800" dirty="0" smtClean="0"/>
              <a:t>, 2006)</a:t>
            </a:r>
          </a:p>
          <a:p>
            <a:r>
              <a:rPr lang="en-US" altLang="ja-JP" sz="2800" dirty="0" smtClean="0"/>
              <a:t>Boosting (Kobayashi et al., 2007)</a:t>
            </a:r>
          </a:p>
          <a:p>
            <a:r>
              <a:rPr lang="en-US" altLang="ja-JP" sz="2800" dirty="0" smtClean="0"/>
              <a:t>Mixture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models (Mei et al., 2007)</a:t>
            </a:r>
          </a:p>
          <a:p>
            <a:pPr>
              <a:buFont typeface="Wingdings" pitchFamily="2" charset="2"/>
              <a:buChar char="ü"/>
            </a:pPr>
            <a:r>
              <a:rPr kumimoji="1" lang="en-US" altLang="ja-JP" sz="2800" dirty="0" smtClean="0">
                <a:solidFill>
                  <a:srgbClr val="FF0000"/>
                </a:solidFill>
              </a:rPr>
              <a:t>Bayesian models (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Titov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 and McDonald, 2008a; 2008b)</a:t>
            </a:r>
          </a:p>
          <a:p>
            <a:pPr lvl="1">
              <a:buNone/>
            </a:pPr>
            <a:r>
              <a:rPr lang="ja-JP" altLang="en-US" sz="2400" dirty="0" smtClean="0">
                <a:solidFill>
                  <a:srgbClr val="FF0000"/>
                </a:solidFill>
              </a:rPr>
              <a:t>→　レビューから属性を発見するトピックモデル</a:t>
            </a:r>
            <a:endParaRPr lang="en-US" altLang="ja-JP" sz="1600" dirty="0" smtClean="0"/>
          </a:p>
          <a:p>
            <a:pPr lvl="1">
              <a:buNone/>
            </a:pPr>
            <a:r>
              <a:rPr lang="en-US" altLang="ja-JP" dirty="0" smtClean="0"/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LDA </a:t>
            </a:r>
            <a:r>
              <a:rPr kumimoji="1" lang="en-US" altLang="ja-JP" sz="4000" dirty="0" smtClean="0"/>
              <a:t>(</a:t>
            </a:r>
            <a:r>
              <a:rPr kumimoji="1" lang="en-US" altLang="ja-JP" sz="4000" dirty="0" err="1" smtClean="0"/>
              <a:t>Blei</a:t>
            </a:r>
            <a:r>
              <a:rPr lang="en-US" altLang="ja-JP" sz="4000" dirty="0" smtClean="0"/>
              <a:t> et al., 2003)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文書（</a:t>
            </a:r>
            <a:r>
              <a:rPr kumimoji="1" lang="en-US" altLang="ja-JP" dirty="0" smtClean="0"/>
              <a:t>= </a:t>
            </a:r>
            <a:r>
              <a:rPr kumimoji="1" lang="ja-JP" altLang="en-US" dirty="0" smtClean="0"/>
              <a:t>単語の集合）の生成モデル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潜在トピックの発見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単語 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がトピック </a:t>
            </a:r>
            <a:r>
              <a:rPr lang="en-US" altLang="ja-JP" i="1" dirty="0" smtClean="0"/>
              <a:t>z</a:t>
            </a:r>
            <a:r>
              <a:rPr lang="en-US" altLang="ja-JP" dirty="0" smtClean="0"/>
              <a:t> </a:t>
            </a:r>
            <a:r>
              <a:rPr lang="ja-JP" altLang="en-US" dirty="0" smtClean="0"/>
              <a:t>から生成される </a:t>
            </a:r>
            <a:r>
              <a:rPr lang="en-US" altLang="ja-JP" i="1" dirty="0" smtClean="0"/>
              <a:t>p(</a:t>
            </a:r>
            <a:r>
              <a:rPr lang="en-US" altLang="ja-JP" i="1" dirty="0" err="1" smtClean="0"/>
              <a:t>w|z</a:t>
            </a:r>
            <a:r>
              <a:rPr lang="en-US" altLang="ja-JP" i="1" dirty="0" smtClean="0"/>
              <a:t>)</a:t>
            </a:r>
          </a:p>
          <a:p>
            <a:pPr lvl="1"/>
            <a:r>
              <a:rPr lang="ja-JP" altLang="en-US" dirty="0" smtClean="0"/>
              <a:t>あるトピックから生成されやすい単語 </a:t>
            </a:r>
            <a:r>
              <a:rPr lang="en-US" altLang="ja-JP" dirty="0" smtClean="0"/>
              <a:t>= </a:t>
            </a:r>
            <a:r>
              <a:rPr lang="ja-JP" altLang="en-US" dirty="0" smtClean="0"/>
              <a:t>トピック語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レビューではトピック語 </a:t>
            </a:r>
            <a:r>
              <a:rPr lang="en-US" altLang="ja-JP" dirty="0" smtClean="0"/>
              <a:t>= </a:t>
            </a:r>
            <a:r>
              <a:rPr lang="ja-JP" altLang="en-US" dirty="0" smtClean="0"/>
              <a:t>属性？</a:t>
            </a:r>
            <a:endParaRPr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2000232" y="2500306"/>
            <a:ext cx="50006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α</a:t>
            </a:r>
            <a:endParaRPr kumimoji="1" lang="ja-JP" altLang="en-US" sz="2400" dirty="0"/>
          </a:p>
        </p:txBody>
      </p:sp>
      <p:sp>
        <p:nvSpPr>
          <p:cNvPr id="7" name="円/楕円 6"/>
          <p:cNvSpPr/>
          <p:nvPr/>
        </p:nvSpPr>
        <p:spPr>
          <a:xfrm>
            <a:off x="3143240" y="2500306"/>
            <a:ext cx="500066" cy="428628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θ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4214810" y="2500306"/>
            <a:ext cx="500066" cy="428628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solidFill>
                  <a:schemeClr val="tx1"/>
                </a:solidFill>
              </a:rPr>
              <a:t>z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5286380" y="2500306"/>
            <a:ext cx="500066" cy="428628"/>
          </a:xfrm>
          <a:prstGeom prst="ellipse">
            <a:avLst/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solidFill>
                  <a:schemeClr val="bg1"/>
                </a:solidFill>
              </a:rPr>
              <a:t>w</a:t>
            </a:r>
            <a:endParaRPr kumimoji="1" lang="ja-JP" altLang="en-US" sz="2400" i="1" dirty="0">
              <a:solidFill>
                <a:schemeClr val="bg1"/>
              </a:solidFill>
            </a:endParaRPr>
          </a:p>
        </p:txBody>
      </p:sp>
      <p:cxnSp>
        <p:nvCxnSpPr>
          <p:cNvPr id="11" name="直線矢印コネクタ 10"/>
          <p:cNvCxnSpPr>
            <a:stCxn id="4" idx="6"/>
            <a:endCxn id="7" idx="2"/>
          </p:cNvCxnSpPr>
          <p:nvPr/>
        </p:nvCxnSpPr>
        <p:spPr>
          <a:xfrm>
            <a:off x="2500298" y="2714620"/>
            <a:ext cx="642942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3643306" y="2714620"/>
            <a:ext cx="571504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4714876" y="2714620"/>
            <a:ext cx="571504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>
          <a:xfrm>
            <a:off x="4214810" y="3357562"/>
            <a:ext cx="50006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β</a:t>
            </a:r>
            <a:endParaRPr kumimoji="1" lang="ja-JP" altLang="en-US" sz="2400" dirty="0"/>
          </a:p>
        </p:txBody>
      </p:sp>
      <p:sp>
        <p:nvSpPr>
          <p:cNvPr id="19" name="円/楕円 18"/>
          <p:cNvSpPr/>
          <p:nvPr/>
        </p:nvSpPr>
        <p:spPr>
          <a:xfrm>
            <a:off x="5286380" y="3357562"/>
            <a:ext cx="500066" cy="428628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solidFill>
                  <a:schemeClr val="tx1"/>
                </a:solidFill>
              </a:rPr>
              <a:t>φ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714876" y="3570288"/>
            <a:ext cx="571504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19" idx="0"/>
            <a:endCxn id="9" idx="4"/>
          </p:cNvCxnSpPr>
          <p:nvPr/>
        </p:nvCxnSpPr>
        <p:spPr>
          <a:xfrm rot="5400000" flipH="1" flipV="1">
            <a:off x="5322099" y="3143248"/>
            <a:ext cx="428628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3786182" y="2285992"/>
            <a:ext cx="2357454" cy="857256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2786050" y="2143116"/>
            <a:ext cx="3509986" cy="1143008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線吹き出し 2 (枠付き) 25"/>
          <p:cNvSpPr/>
          <p:nvPr/>
        </p:nvSpPr>
        <p:spPr>
          <a:xfrm>
            <a:off x="6572264" y="3643314"/>
            <a:ext cx="1071570" cy="42862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40637"/>
              <a:gd name="adj5" fmla="val -198766"/>
              <a:gd name="adj6" fmla="val -87895"/>
            </a:avLst>
          </a:prstGeom>
          <a:solidFill>
            <a:schemeClr val="accent3"/>
          </a:solidFill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</a:rPr>
              <a:t>単語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7" name="線吹き出し 2 (枠付き) 26"/>
          <p:cNvSpPr/>
          <p:nvPr/>
        </p:nvSpPr>
        <p:spPr>
          <a:xfrm>
            <a:off x="857224" y="3357562"/>
            <a:ext cx="1785950" cy="357190"/>
          </a:xfrm>
          <a:prstGeom prst="borderCallout2">
            <a:avLst>
              <a:gd name="adj1" fmla="val 32652"/>
              <a:gd name="adj2" fmla="val 109598"/>
              <a:gd name="adj3" fmla="val 32653"/>
              <a:gd name="adj4" fmla="val 140575"/>
              <a:gd name="adj5" fmla="val -148909"/>
              <a:gd name="adj6" fmla="val 195909"/>
            </a:avLst>
          </a:prstGeom>
          <a:solidFill>
            <a:schemeClr val="accent3"/>
          </a:solidFill>
          <a:ln w="25400">
            <a:solidFill>
              <a:schemeClr val="accent3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</a:rPr>
              <a:t>潜在トピック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0243" name="Object 2"/>
          <p:cNvGraphicFramePr>
            <a:graphicFrameLocks noChangeAspect="1"/>
          </p:cNvGraphicFramePr>
          <p:nvPr/>
        </p:nvGraphicFramePr>
        <p:xfrm>
          <a:off x="6929454" y="2071666"/>
          <a:ext cx="1428772" cy="1428772"/>
        </p:xfrm>
        <a:graphic>
          <a:graphicData uri="http://schemas.openxmlformats.org/presentationml/2006/ole">
            <p:oleObj spid="_x0000_s10243" name="数式" r:id="rId3" imgW="88884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トピックの粒度</a:t>
            </a:r>
            <a:endParaRPr kumimoji="1" lang="ja-JP" altLang="en-US" dirty="0"/>
          </a:p>
        </p:txBody>
      </p:sp>
      <p:sp>
        <p:nvSpPr>
          <p:cNvPr id="32" name="コンテンツ プレースホルダ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dirty="0" smtClean="0"/>
              <a:t>グローバルな視点（≒ </a:t>
            </a:r>
            <a:r>
              <a:rPr lang="ja-JP" altLang="en-US" sz="2800" dirty="0" smtClean="0"/>
              <a:t>製品）　→　</a:t>
            </a:r>
            <a:r>
              <a:rPr lang="en-US" altLang="ja-JP" sz="2800" dirty="0" smtClean="0"/>
              <a:t>LDA</a:t>
            </a:r>
            <a:endParaRPr kumimoji="1" lang="en-US" altLang="ja-JP" sz="2800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ローカルな視点（≒ 属性）　→　</a:t>
            </a:r>
            <a:r>
              <a:rPr lang="en-US" altLang="ja-JP" sz="2800" dirty="0" smtClean="0"/>
              <a:t>???</a:t>
            </a:r>
            <a:endParaRPr kumimoji="1" lang="ja-JP" altLang="en-US" sz="2800" dirty="0"/>
          </a:p>
        </p:txBody>
      </p:sp>
      <p:pic>
        <p:nvPicPr>
          <p:cNvPr id="5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2232" y="2214554"/>
            <a:ext cx="1078871" cy="1085341"/>
          </a:xfrm>
          <a:prstGeom prst="rect">
            <a:avLst/>
          </a:prstGeom>
          <a:noFill/>
        </p:spPr>
      </p:pic>
      <p:pic>
        <p:nvPicPr>
          <p:cNvPr id="6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0338" y="2214554"/>
            <a:ext cx="1078871" cy="1085341"/>
          </a:xfrm>
          <a:prstGeom prst="rect">
            <a:avLst/>
          </a:prstGeom>
          <a:noFill/>
        </p:spPr>
      </p:pic>
      <p:pic>
        <p:nvPicPr>
          <p:cNvPr id="7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8916" y="2224596"/>
            <a:ext cx="1078871" cy="1085341"/>
          </a:xfrm>
          <a:prstGeom prst="rect">
            <a:avLst/>
          </a:prstGeom>
          <a:noFill/>
        </p:spPr>
      </p:pic>
      <p:pic>
        <p:nvPicPr>
          <p:cNvPr id="8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8312" y="2915163"/>
            <a:ext cx="1078871" cy="1085341"/>
          </a:xfrm>
          <a:prstGeom prst="rect">
            <a:avLst/>
          </a:prstGeom>
          <a:noFill/>
        </p:spPr>
      </p:pic>
      <p:pic>
        <p:nvPicPr>
          <p:cNvPr id="9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0187" y="2915163"/>
            <a:ext cx="1078871" cy="1085341"/>
          </a:xfrm>
          <a:prstGeom prst="rect">
            <a:avLst/>
          </a:prstGeom>
          <a:noFill/>
        </p:spPr>
      </p:pic>
      <p:pic>
        <p:nvPicPr>
          <p:cNvPr id="10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6418" y="2915163"/>
            <a:ext cx="1078871" cy="1085341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1000100" y="3857628"/>
            <a:ext cx="3031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MP3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player</a:t>
            </a:r>
            <a:r>
              <a:rPr kumimoji="1" lang="ja-JP" altLang="en-US" sz="2000" dirty="0" smtClean="0"/>
              <a:t>のレビュー集合</a:t>
            </a:r>
            <a:endParaRPr kumimoji="1" lang="ja-JP" altLang="en-US" sz="2000" dirty="0"/>
          </a:p>
        </p:txBody>
      </p:sp>
      <p:pic>
        <p:nvPicPr>
          <p:cNvPr id="14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929198"/>
            <a:ext cx="1500198" cy="1500198"/>
          </a:xfrm>
          <a:prstGeom prst="rect">
            <a:avLst/>
          </a:prstGeom>
          <a:noFill/>
        </p:spPr>
      </p:pic>
      <p:pic>
        <p:nvPicPr>
          <p:cNvPr id="31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786322"/>
            <a:ext cx="1785950" cy="1785950"/>
          </a:xfrm>
          <a:prstGeom prst="rect">
            <a:avLst/>
          </a:prstGeom>
          <a:noFill/>
        </p:spPr>
      </p:pic>
      <p:pic>
        <p:nvPicPr>
          <p:cNvPr id="35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0299" y="2214554"/>
            <a:ext cx="1078871" cy="1085341"/>
          </a:xfrm>
          <a:prstGeom prst="rect">
            <a:avLst/>
          </a:prstGeom>
          <a:noFill/>
        </p:spPr>
      </p:pic>
      <p:pic>
        <p:nvPicPr>
          <p:cNvPr id="36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6010" y="2214554"/>
            <a:ext cx="1078871" cy="1085341"/>
          </a:xfrm>
          <a:prstGeom prst="rect">
            <a:avLst/>
          </a:prstGeom>
          <a:noFill/>
        </p:spPr>
      </p:pic>
      <p:pic>
        <p:nvPicPr>
          <p:cNvPr id="37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1954" y="2224596"/>
            <a:ext cx="1078871" cy="1085341"/>
          </a:xfrm>
          <a:prstGeom prst="rect">
            <a:avLst/>
          </a:prstGeom>
          <a:noFill/>
        </p:spPr>
      </p:pic>
      <p:pic>
        <p:nvPicPr>
          <p:cNvPr id="38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1" y="2915163"/>
            <a:ext cx="1078871" cy="1085341"/>
          </a:xfrm>
          <a:prstGeom prst="rect">
            <a:avLst/>
          </a:prstGeom>
          <a:noFill/>
        </p:spPr>
      </p:pic>
      <p:pic>
        <p:nvPicPr>
          <p:cNvPr id="39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07971" y="2915163"/>
            <a:ext cx="1078871" cy="1085341"/>
          </a:xfrm>
          <a:prstGeom prst="rect">
            <a:avLst/>
          </a:prstGeom>
          <a:noFill/>
        </p:spPr>
      </p:pic>
      <p:pic>
        <p:nvPicPr>
          <p:cNvPr id="40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2697" y="2915163"/>
            <a:ext cx="1078871" cy="1085341"/>
          </a:xfrm>
          <a:prstGeom prst="rect">
            <a:avLst/>
          </a:prstGeom>
          <a:noFill/>
        </p:spPr>
      </p:pic>
      <p:sp>
        <p:nvSpPr>
          <p:cNvPr id="27" name="角丸四角形 26"/>
          <p:cNvSpPr/>
          <p:nvPr/>
        </p:nvSpPr>
        <p:spPr>
          <a:xfrm>
            <a:off x="7858147" y="3269683"/>
            <a:ext cx="785817" cy="373631"/>
          </a:xfrm>
          <a:prstGeom prst="roundRect">
            <a:avLst/>
          </a:prstGeom>
          <a:solidFill>
            <a:srgbClr val="CCFF99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iPod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6572263" y="2571744"/>
            <a:ext cx="785817" cy="373631"/>
          </a:xfrm>
          <a:prstGeom prst="roundRect">
            <a:avLst/>
          </a:prstGeom>
          <a:solidFill>
            <a:srgbClr val="CCFF99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iPod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5643569" y="3286124"/>
            <a:ext cx="785817" cy="373631"/>
          </a:xfrm>
          <a:prstGeom prst="roundRect">
            <a:avLst/>
          </a:prstGeom>
          <a:solidFill>
            <a:srgbClr val="CCFF99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iPod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500693" y="2571744"/>
            <a:ext cx="785818" cy="373631"/>
          </a:xfrm>
          <a:prstGeom prst="roundRect">
            <a:avLst/>
          </a:prstGeom>
          <a:solidFill>
            <a:schemeClr val="accent5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Zen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7572395" y="2571744"/>
            <a:ext cx="857256" cy="373631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Sonny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6715139" y="3286124"/>
            <a:ext cx="857256" cy="373631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Sonny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815144" y="6215082"/>
            <a:ext cx="1542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あるレビュー</a:t>
            </a:r>
            <a:endParaRPr kumimoji="1" lang="ja-JP" altLang="en-US" sz="2000" dirty="0"/>
          </a:p>
        </p:txBody>
      </p:sp>
      <p:sp>
        <p:nvSpPr>
          <p:cNvPr id="47" name="角丸四角形 46"/>
          <p:cNvSpPr/>
          <p:nvPr/>
        </p:nvSpPr>
        <p:spPr>
          <a:xfrm>
            <a:off x="6000760" y="5015044"/>
            <a:ext cx="857256" cy="373631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price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6715140" y="5443672"/>
            <a:ext cx="1000132" cy="373631"/>
          </a:xfrm>
          <a:prstGeom prst="roundRect">
            <a:avLst/>
          </a:prstGeom>
          <a:solidFill>
            <a:srgbClr val="CCFF99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battery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6000760" y="5998735"/>
            <a:ext cx="1214446" cy="373631"/>
          </a:xfrm>
          <a:prstGeom prst="roundRect">
            <a:avLst/>
          </a:prstGeom>
          <a:solidFill>
            <a:schemeClr val="accent5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controls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右矢印 49"/>
          <p:cNvSpPr/>
          <p:nvPr/>
        </p:nvSpPr>
        <p:spPr>
          <a:xfrm>
            <a:off x="4214810" y="2714620"/>
            <a:ext cx="928694" cy="71438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右矢印 50"/>
          <p:cNvSpPr/>
          <p:nvPr/>
        </p:nvSpPr>
        <p:spPr>
          <a:xfrm>
            <a:off x="4286248" y="5214950"/>
            <a:ext cx="928694" cy="71438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Multi-grain LDA</a:t>
            </a:r>
            <a:br>
              <a:rPr kumimoji="1" lang="en-US" altLang="ja-JP" dirty="0" smtClean="0"/>
            </a:br>
            <a:r>
              <a:rPr kumimoji="1" lang="en-US" altLang="ja-JP" sz="3600" dirty="0" smtClean="0"/>
              <a:t>(</a:t>
            </a:r>
            <a:r>
              <a:rPr kumimoji="1" lang="en-US" altLang="ja-JP" sz="3600" dirty="0" err="1" smtClean="0"/>
              <a:t>Titov</a:t>
            </a:r>
            <a:r>
              <a:rPr kumimoji="1" lang="en-US" altLang="ja-JP" sz="3600" dirty="0" smtClean="0"/>
              <a:t> and McDonald, 2008a)</a:t>
            </a:r>
            <a:endParaRPr kumimoji="1" lang="ja-JP" altLang="en-US" dirty="0"/>
          </a:p>
        </p:txBody>
      </p:sp>
      <p:sp>
        <p:nvSpPr>
          <p:cNvPr id="120" name="コンテンツ プレースホルダ 119"/>
          <p:cNvSpPr>
            <a:spLocks noGrp="1"/>
          </p:cNvSpPr>
          <p:nvPr>
            <p:ph idx="1"/>
          </p:nvPr>
        </p:nvSpPr>
        <p:spPr>
          <a:xfrm>
            <a:off x="4786314" y="1974871"/>
            <a:ext cx="4071966" cy="4525963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/>
              <a:t>2</a:t>
            </a:r>
            <a:r>
              <a:rPr kumimoji="1" lang="ja-JP" altLang="en-US" sz="2400" dirty="0" err="1" smtClean="0"/>
              <a:t>つの</a:t>
            </a:r>
            <a:r>
              <a:rPr kumimoji="1" lang="ja-JP" altLang="en-US" sz="2400" dirty="0" smtClean="0"/>
              <a:t>粒度のパラメータからトピックを生成</a:t>
            </a:r>
            <a:endParaRPr kumimoji="1" lang="en-US" altLang="ja-JP" sz="2400" dirty="0" smtClean="0"/>
          </a:p>
          <a:p>
            <a:pPr lvl="1"/>
            <a:r>
              <a:rPr lang="ja-JP" altLang="en-US" sz="2000" dirty="0" smtClean="0"/>
              <a:t>　　　と</a:t>
            </a:r>
            <a:endParaRPr lang="en-US" altLang="ja-JP" sz="2000" dirty="0" smtClean="0"/>
          </a:p>
          <a:p>
            <a:pPr lvl="1">
              <a:buClr>
                <a:schemeClr val="tx1"/>
              </a:buClr>
            </a:pPr>
            <a:r>
              <a:rPr kumimoji="1" lang="ja-JP" altLang="en-US" sz="2000" dirty="0" smtClean="0">
                <a:solidFill>
                  <a:schemeClr val="accent6"/>
                </a:solidFill>
              </a:rPr>
              <a:t>文書</a:t>
            </a:r>
            <a:r>
              <a:rPr lang="ja-JP" altLang="en-US" sz="2000" dirty="0" smtClean="0"/>
              <a:t>と</a:t>
            </a:r>
            <a:r>
              <a:rPr lang="ja-JP" altLang="en-US" sz="2000" dirty="0" smtClean="0">
                <a:solidFill>
                  <a:srgbClr val="FF0000"/>
                </a:solidFill>
              </a:rPr>
              <a:t>ウィンドウ</a:t>
            </a:r>
            <a:r>
              <a:rPr lang="ja-JP" altLang="en-US" sz="2000" dirty="0" smtClean="0"/>
              <a:t>レベル</a:t>
            </a:r>
            <a:endParaRPr kumimoji="1" lang="en-US" altLang="ja-JP" sz="2400" dirty="0" smtClean="0"/>
          </a:p>
          <a:p>
            <a:pPr>
              <a:buNone/>
            </a:pPr>
            <a:endParaRPr kumimoji="1" lang="en-US" altLang="ja-JP" sz="2400" dirty="0" smtClean="0"/>
          </a:p>
          <a:p>
            <a:r>
              <a:rPr kumimoji="1" lang="en-US" altLang="ja-JP" sz="2400" dirty="0" smtClean="0"/>
              <a:t>Gibbs sampling </a:t>
            </a:r>
            <a:r>
              <a:rPr kumimoji="1" lang="ja-JP" altLang="en-US" sz="2400" dirty="0" smtClean="0"/>
              <a:t>を用いてパラメータを推定</a:t>
            </a:r>
            <a:endParaRPr kumimoji="1" lang="en-US" altLang="ja-JP" sz="2400" dirty="0" smtClean="0"/>
          </a:p>
        </p:txBody>
      </p:sp>
      <p:grpSp>
        <p:nvGrpSpPr>
          <p:cNvPr id="44" name="グループ化 43"/>
          <p:cNvGrpSpPr/>
          <p:nvPr/>
        </p:nvGrpSpPr>
        <p:grpSpPr>
          <a:xfrm>
            <a:off x="428596" y="1928802"/>
            <a:ext cx="4000528" cy="4605069"/>
            <a:chOff x="428596" y="1928802"/>
            <a:chExt cx="4000528" cy="4605069"/>
          </a:xfrm>
        </p:grpSpPr>
        <p:sp>
          <p:nvSpPr>
            <p:cNvPr id="101" name="円/楕円 100"/>
            <p:cNvSpPr/>
            <p:nvPr/>
          </p:nvSpPr>
          <p:spPr>
            <a:xfrm>
              <a:off x="3571868" y="1928802"/>
              <a:ext cx="500066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/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2357422" y="4286256"/>
              <a:ext cx="500066" cy="428628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i="1" dirty="0" smtClean="0">
                  <a:solidFill>
                    <a:schemeClr val="tx1"/>
                  </a:solidFill>
                </a:rPr>
                <a:t>z</a:t>
              </a:r>
              <a:endParaRPr kumimoji="1" lang="ja-JP" altLang="en-US" sz="2400" i="1" dirty="0">
                <a:solidFill>
                  <a:schemeClr val="tx1"/>
                </a:solidFill>
              </a:endParaRP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357422" y="5072074"/>
              <a:ext cx="500066" cy="42862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i="1" dirty="0" smtClean="0">
                  <a:solidFill>
                    <a:schemeClr val="bg1"/>
                  </a:solidFill>
                </a:rPr>
                <a:t>w</a:t>
              </a:r>
              <a:endParaRPr kumimoji="1" lang="ja-JP" altLang="en-US" sz="2400" i="1" dirty="0">
                <a:solidFill>
                  <a:schemeClr val="bg1"/>
                </a:solidFill>
              </a:endParaRPr>
            </a:p>
          </p:txBody>
        </p:sp>
        <p:cxnSp>
          <p:nvCxnSpPr>
            <p:cNvPr id="34" name="直線矢印コネクタ 33"/>
            <p:cNvCxnSpPr/>
            <p:nvPr/>
          </p:nvCxnSpPr>
          <p:spPr>
            <a:xfrm>
              <a:off x="1000100" y="4500570"/>
              <a:ext cx="428628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>
              <a:stCxn id="75" idx="6"/>
              <a:endCxn id="32" idx="2"/>
            </p:cNvCxnSpPr>
            <p:nvPr/>
          </p:nvCxnSpPr>
          <p:spPr>
            <a:xfrm>
              <a:off x="1928794" y="4500570"/>
              <a:ext cx="428628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>
              <a:stCxn id="32" idx="4"/>
              <a:endCxn id="33" idx="0"/>
            </p:cNvCxnSpPr>
            <p:nvPr/>
          </p:nvCxnSpPr>
          <p:spPr>
            <a:xfrm rot="5400000">
              <a:off x="2428860" y="4893479"/>
              <a:ext cx="357190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円/楕円 36"/>
            <p:cNvSpPr/>
            <p:nvPr/>
          </p:nvSpPr>
          <p:spPr>
            <a:xfrm>
              <a:off x="1428728" y="5929330"/>
              <a:ext cx="500066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/>
                <a:t>β</a:t>
              </a:r>
              <a:endParaRPr kumimoji="1" lang="ja-JP" altLang="en-US" sz="2400" dirty="0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2357422" y="5929330"/>
              <a:ext cx="500066" cy="428628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i="1" dirty="0" smtClean="0">
                  <a:solidFill>
                    <a:schemeClr val="tx1"/>
                  </a:solidFill>
                </a:rPr>
                <a:t>φ</a:t>
              </a:r>
              <a:endParaRPr kumimoji="1" lang="ja-JP" altLang="en-US" sz="2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直線矢印コネクタ 38"/>
            <p:cNvCxnSpPr>
              <a:stCxn id="37" idx="6"/>
              <a:endCxn id="38" idx="2"/>
            </p:cNvCxnSpPr>
            <p:nvPr/>
          </p:nvCxnSpPr>
          <p:spPr>
            <a:xfrm>
              <a:off x="1928794" y="6143644"/>
              <a:ext cx="428628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>
              <a:stCxn id="38" idx="0"/>
              <a:endCxn id="33" idx="4"/>
            </p:cNvCxnSpPr>
            <p:nvPr/>
          </p:nvCxnSpPr>
          <p:spPr>
            <a:xfrm rot="5400000" flipH="1" flipV="1">
              <a:off x="2393141" y="5715016"/>
              <a:ext cx="428628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正方形/長方形 40"/>
            <p:cNvSpPr/>
            <p:nvPr/>
          </p:nvSpPr>
          <p:spPr>
            <a:xfrm>
              <a:off x="2143108" y="2643182"/>
              <a:ext cx="928694" cy="3071834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1133452" y="2500306"/>
              <a:ext cx="3295672" cy="3357586"/>
            </a:xfrm>
            <a:prstGeom prst="rect">
              <a:avLst/>
            </a:prstGeom>
            <a:noFill/>
            <a:ln w="317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4" name="直線矢印コネクタ 53"/>
            <p:cNvCxnSpPr>
              <a:stCxn id="78" idx="2"/>
              <a:endCxn id="32" idx="6"/>
            </p:cNvCxnSpPr>
            <p:nvPr/>
          </p:nvCxnSpPr>
          <p:spPr>
            <a:xfrm rot="10800000">
              <a:off x="2857488" y="4500570"/>
              <a:ext cx="714380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矢印コネクタ 61"/>
            <p:cNvCxnSpPr>
              <a:endCxn id="32" idx="0"/>
            </p:cNvCxnSpPr>
            <p:nvPr/>
          </p:nvCxnSpPr>
          <p:spPr>
            <a:xfrm rot="5400000">
              <a:off x="2428860" y="4107661"/>
              <a:ext cx="357190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円/楕円 70"/>
            <p:cNvSpPr/>
            <p:nvPr/>
          </p:nvSpPr>
          <p:spPr>
            <a:xfrm>
              <a:off x="3571868" y="5929330"/>
              <a:ext cx="500066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3571868" y="5929330"/>
              <a:ext cx="5309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>
                  <a:solidFill>
                    <a:schemeClr val="bg1"/>
                  </a:solidFill>
                </a:rPr>
                <a:t>α</a:t>
              </a:r>
              <a:r>
                <a:rPr lang="en-US" altLang="ja-JP" sz="2000" i="1" baseline="30000" dirty="0" smtClean="0">
                  <a:solidFill>
                    <a:schemeClr val="bg1"/>
                  </a:solidFill>
                </a:rPr>
                <a:t>loc</a:t>
              </a:r>
              <a:endParaRPr kumimoji="1" lang="ja-JP" altLang="en-US" sz="2000" i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500034" y="4286256"/>
              <a:ext cx="500066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/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500034" y="4286256"/>
              <a:ext cx="457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err="1" smtClean="0">
                  <a:solidFill>
                    <a:schemeClr val="bg1"/>
                  </a:solidFill>
                </a:rPr>
                <a:t>α</a:t>
              </a:r>
              <a:r>
                <a:rPr lang="en-US" altLang="ja-JP" sz="2000" i="1" baseline="30000" dirty="0" err="1" smtClean="0">
                  <a:solidFill>
                    <a:schemeClr val="bg1"/>
                  </a:solidFill>
                </a:rPr>
                <a:t>gl</a:t>
              </a:r>
              <a:endParaRPr kumimoji="1" lang="ja-JP" altLang="en-US" sz="2000" i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1428728" y="4286256"/>
              <a:ext cx="500066" cy="428628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i="1" dirty="0">
                <a:solidFill>
                  <a:schemeClr val="tx1"/>
                </a:solidFill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1428728" y="4314774"/>
              <a:ext cx="4475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err="1" smtClean="0"/>
                <a:t>θ</a:t>
              </a:r>
              <a:r>
                <a:rPr lang="en-US" altLang="ja-JP" sz="2000" i="1" baseline="30000" dirty="0" err="1" smtClean="0"/>
                <a:t>gl</a:t>
              </a:r>
              <a:endParaRPr kumimoji="1" lang="ja-JP" altLang="en-US" sz="2000" i="1" baseline="30000" dirty="0"/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3571868" y="4286256"/>
              <a:ext cx="500066" cy="428628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i="1" dirty="0">
                <a:solidFill>
                  <a:schemeClr val="tx1"/>
                </a:solidFill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3589893" y="4314774"/>
              <a:ext cx="5180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/>
                <a:t>θ</a:t>
              </a:r>
              <a:r>
                <a:rPr lang="en-US" altLang="ja-JP" sz="2000" i="1" baseline="30000" dirty="0" smtClean="0"/>
                <a:t>loc</a:t>
              </a:r>
              <a:endParaRPr kumimoji="1" lang="ja-JP" altLang="en-US" sz="2000" i="1" baseline="30000" dirty="0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3428992" y="3214686"/>
              <a:ext cx="785818" cy="2500330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4" name="直線矢印コネクタ 83"/>
            <p:cNvCxnSpPr>
              <a:stCxn id="71" idx="0"/>
              <a:endCxn id="78" idx="4"/>
            </p:cNvCxnSpPr>
            <p:nvPr/>
          </p:nvCxnSpPr>
          <p:spPr>
            <a:xfrm rot="5400000" flipH="1" flipV="1">
              <a:off x="3214678" y="5322107"/>
              <a:ext cx="1214446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円/楕円 86"/>
            <p:cNvSpPr/>
            <p:nvPr/>
          </p:nvSpPr>
          <p:spPr>
            <a:xfrm>
              <a:off x="2357422" y="3500438"/>
              <a:ext cx="500066" cy="428628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i="1" dirty="0" smtClean="0">
                  <a:solidFill>
                    <a:schemeClr val="tx1"/>
                  </a:solidFill>
                </a:rPr>
                <a:t>r</a:t>
              </a:r>
              <a:endParaRPr kumimoji="1" lang="ja-JP" altLang="en-US" sz="2400" i="1" dirty="0">
                <a:solidFill>
                  <a:schemeClr val="tx1"/>
                </a:solidFill>
              </a:endParaRPr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3571868" y="3500438"/>
              <a:ext cx="500066" cy="428628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i="1" dirty="0" smtClean="0">
                  <a:solidFill>
                    <a:schemeClr val="tx1"/>
                  </a:solidFill>
                </a:rPr>
                <a:t>π</a:t>
              </a:r>
              <a:endParaRPr kumimoji="1" lang="ja-JP" altLang="en-US" sz="2400" i="1" dirty="0">
                <a:solidFill>
                  <a:schemeClr val="tx1"/>
                </a:solidFill>
              </a:endParaRPr>
            </a:p>
          </p:txBody>
        </p:sp>
        <p:sp>
          <p:nvSpPr>
            <p:cNvPr id="93" name="円/楕円 92"/>
            <p:cNvSpPr/>
            <p:nvPr/>
          </p:nvSpPr>
          <p:spPr>
            <a:xfrm>
              <a:off x="2357422" y="2714620"/>
              <a:ext cx="500066" cy="428628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i="1" dirty="0" smtClean="0">
                  <a:solidFill>
                    <a:schemeClr val="tx1"/>
                  </a:solidFill>
                </a:rPr>
                <a:t>v</a:t>
              </a:r>
              <a:endParaRPr kumimoji="1" lang="ja-JP" altLang="en-US" sz="2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94" name="直線矢印コネクタ 93"/>
            <p:cNvCxnSpPr>
              <a:stCxn id="93" idx="4"/>
              <a:endCxn id="87" idx="0"/>
            </p:cNvCxnSpPr>
            <p:nvPr/>
          </p:nvCxnSpPr>
          <p:spPr>
            <a:xfrm rot="5400000">
              <a:off x="2428860" y="3321843"/>
              <a:ext cx="357190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96"/>
            <p:cNvCxnSpPr>
              <a:stCxn id="88" idx="2"/>
              <a:endCxn id="87" idx="6"/>
            </p:cNvCxnSpPr>
            <p:nvPr/>
          </p:nvCxnSpPr>
          <p:spPr>
            <a:xfrm rot="10800000">
              <a:off x="2857488" y="3714752"/>
              <a:ext cx="714380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テキスト ボックス 99"/>
            <p:cNvSpPr txBox="1"/>
            <p:nvPr/>
          </p:nvSpPr>
          <p:spPr>
            <a:xfrm>
              <a:off x="3565970" y="1928802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err="1" smtClean="0">
                  <a:solidFill>
                    <a:schemeClr val="bg1"/>
                  </a:solidFill>
                </a:rPr>
                <a:t>α</a:t>
              </a:r>
              <a:r>
                <a:rPr lang="en-US" altLang="ja-JP" sz="2000" i="1" baseline="30000" dirty="0" err="1" smtClean="0">
                  <a:solidFill>
                    <a:schemeClr val="bg1"/>
                  </a:solidFill>
                </a:rPr>
                <a:t>mix</a:t>
              </a:r>
              <a:endParaRPr kumimoji="1" lang="ja-JP" altLang="en-US" sz="2000" i="1" baseline="30000" dirty="0">
                <a:solidFill>
                  <a:schemeClr val="bg1"/>
                </a:solidFill>
              </a:endParaRPr>
            </a:p>
          </p:txBody>
        </p:sp>
        <p:cxnSp>
          <p:nvCxnSpPr>
            <p:cNvPr id="102" name="直線矢印コネクタ 101"/>
            <p:cNvCxnSpPr>
              <a:stCxn id="101" idx="4"/>
              <a:endCxn id="88" idx="0"/>
            </p:cNvCxnSpPr>
            <p:nvPr/>
          </p:nvCxnSpPr>
          <p:spPr>
            <a:xfrm rot="5400000">
              <a:off x="3250397" y="2928934"/>
              <a:ext cx="1143008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円/楕円 106"/>
            <p:cNvSpPr/>
            <p:nvPr/>
          </p:nvSpPr>
          <p:spPr>
            <a:xfrm>
              <a:off x="1357290" y="1928802"/>
              <a:ext cx="500066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i="1" dirty="0" smtClean="0"/>
                <a:t>γ</a:t>
              </a:r>
              <a:endParaRPr kumimoji="1" lang="ja-JP" altLang="en-US" sz="2400" i="1" dirty="0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1285852" y="2643182"/>
              <a:ext cx="714380" cy="642942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円/楕円 108"/>
            <p:cNvSpPr/>
            <p:nvPr/>
          </p:nvSpPr>
          <p:spPr>
            <a:xfrm>
              <a:off x="1357290" y="2714620"/>
              <a:ext cx="500066" cy="428628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i="1" dirty="0" smtClean="0">
                  <a:solidFill>
                    <a:schemeClr val="tx1"/>
                  </a:solidFill>
                </a:rPr>
                <a:t>ψ</a:t>
              </a:r>
              <a:endParaRPr kumimoji="1" lang="ja-JP" altLang="en-US" sz="2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直線矢印コネクタ 109"/>
            <p:cNvCxnSpPr>
              <a:stCxn id="107" idx="4"/>
              <a:endCxn id="109" idx="0"/>
            </p:cNvCxnSpPr>
            <p:nvPr/>
          </p:nvCxnSpPr>
          <p:spPr>
            <a:xfrm rot="5400000">
              <a:off x="1428728" y="2536025"/>
              <a:ext cx="357190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矢印コネクタ 114"/>
            <p:cNvCxnSpPr>
              <a:stCxn id="109" idx="6"/>
              <a:endCxn id="93" idx="2"/>
            </p:cNvCxnSpPr>
            <p:nvPr/>
          </p:nvCxnSpPr>
          <p:spPr>
            <a:xfrm>
              <a:off x="1857356" y="2928934"/>
              <a:ext cx="500066" cy="1588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正方形/長方形 117"/>
            <p:cNvSpPr/>
            <p:nvPr/>
          </p:nvSpPr>
          <p:spPr>
            <a:xfrm>
              <a:off x="428596" y="4071942"/>
              <a:ext cx="2857520" cy="2357454"/>
            </a:xfrm>
            <a:prstGeom prst="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571472" y="6072206"/>
              <a:ext cx="677108" cy="46166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LDA</a:t>
              </a:r>
              <a:endParaRPr kumimoji="1" lang="ja-JP" altLang="en-US" sz="2400" dirty="0"/>
            </a:p>
          </p:txBody>
        </p:sp>
      </p:grpSp>
      <p:sp>
        <p:nvSpPr>
          <p:cNvPr id="121" name="テキスト ボックス 120"/>
          <p:cNvSpPr txBox="1"/>
          <p:nvPr/>
        </p:nvSpPr>
        <p:spPr>
          <a:xfrm>
            <a:off x="6357950" y="2786058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θ</a:t>
            </a:r>
            <a:r>
              <a:rPr lang="en-US" altLang="ja-JP" sz="2000" i="1" baseline="30000" dirty="0" smtClean="0"/>
              <a:t>loc</a:t>
            </a:r>
            <a:endParaRPr kumimoji="1" lang="ja-JP" altLang="en-US" sz="2000" i="1" baseline="30000" dirty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5643570" y="2786058"/>
            <a:ext cx="447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 smtClean="0"/>
              <a:t>θ</a:t>
            </a:r>
            <a:r>
              <a:rPr lang="en-US" altLang="ja-JP" sz="2000" i="1" baseline="30000" dirty="0" err="1" smtClean="0"/>
              <a:t>gl</a:t>
            </a:r>
            <a:endParaRPr kumimoji="1" lang="ja-JP" altLang="en-US" sz="2000" i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発見された</a:t>
            </a:r>
            <a:r>
              <a:rPr lang="ja-JP" altLang="en-US" dirty="0" smtClean="0"/>
              <a:t>トピック</a:t>
            </a:r>
            <a:endParaRPr kumimoji="1" lang="ja-JP" altLang="en-US" dirty="0"/>
          </a:p>
        </p:txBody>
      </p:sp>
      <p:sp>
        <p:nvSpPr>
          <p:cNvPr id="10" name="コンテンツ プレースホルダ 9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1478"/>
          </a:xfrm>
        </p:spPr>
        <p:txBody>
          <a:bodyPr>
            <a:normAutofit fontScale="85000" lnSpcReduction="10000"/>
          </a:bodyPr>
          <a:lstStyle/>
          <a:p>
            <a:r>
              <a:rPr lang="ja-JP" altLang="en-US" dirty="0" smtClean="0"/>
              <a:t>トピックは</a:t>
            </a:r>
            <a:r>
              <a:rPr kumimoji="1" lang="ja-JP" altLang="en-US" dirty="0" smtClean="0"/>
              <a:t>属性と解釈可能（ラベルは人手で付与）</a:t>
            </a:r>
            <a:endParaRPr kumimoji="1"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428596" y="2500306"/>
          <a:ext cx="835824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600079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Label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Top</a:t>
                      </a:r>
                      <a:r>
                        <a:rPr kumimoji="1" lang="en-US" altLang="ja-JP" baseline="0" dirty="0" smtClean="0"/>
                        <a:t> words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sound quality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sound quality headphones volume bass earphones good…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connection with PC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usb</a:t>
                      </a:r>
                      <a:r>
                        <a:rPr kumimoji="1" lang="en-US" altLang="ja-JP" dirty="0" smtClean="0"/>
                        <a:t> pc windows port transfer</a:t>
                      </a:r>
                      <a:r>
                        <a:rPr kumimoji="1" lang="en-US" altLang="ja-JP" baseline="0" dirty="0" smtClean="0"/>
                        <a:t> computer </a:t>
                      </a:r>
                      <a:r>
                        <a:rPr kumimoji="1" lang="en-US" altLang="ja-JP" baseline="0" dirty="0" err="1" smtClean="0"/>
                        <a:t>mac</a:t>
                      </a:r>
                      <a:r>
                        <a:rPr kumimoji="1" lang="en-US" altLang="ja-JP" baseline="0" dirty="0" smtClean="0"/>
                        <a:t> software…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battery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battery hours life batteries</a:t>
                      </a:r>
                      <a:r>
                        <a:rPr kumimoji="1" lang="en-US" altLang="ja-JP" baseline="0" dirty="0" smtClean="0"/>
                        <a:t> charge </a:t>
                      </a:r>
                      <a:r>
                        <a:rPr kumimoji="1" lang="en-US" altLang="ja-JP" baseline="0" dirty="0" err="1" smtClean="0"/>
                        <a:t>aaa</a:t>
                      </a:r>
                      <a:r>
                        <a:rPr kumimoji="1" lang="en-US" altLang="ja-JP" baseline="0" dirty="0" smtClean="0"/>
                        <a:t> rechargeable time…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appearance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case pocket silver screen plastic clip easily small blue…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57158" y="2143116"/>
            <a:ext cx="1601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MP3 player</a:t>
            </a:r>
            <a:endParaRPr kumimoji="1" lang="ja-JP" altLang="en-US" sz="24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428596" y="4789510"/>
          <a:ext cx="835824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600079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Label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Top</a:t>
                      </a:r>
                      <a:r>
                        <a:rPr kumimoji="1" lang="en-US" altLang="ja-JP" baseline="0" dirty="0" smtClean="0"/>
                        <a:t> words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amenities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coffee</a:t>
                      </a:r>
                      <a:r>
                        <a:rPr kumimoji="1" lang="en-US" altLang="ja-JP" baseline="0" dirty="0" smtClean="0"/>
                        <a:t> microwave fridge </a:t>
                      </a:r>
                      <a:r>
                        <a:rPr kumimoji="1" lang="en-US" altLang="ja-JP" baseline="0" dirty="0" err="1" smtClean="0"/>
                        <a:t>tv</a:t>
                      </a:r>
                      <a:r>
                        <a:rPr kumimoji="1" lang="en-US" altLang="ja-JP" baseline="0" dirty="0" smtClean="0"/>
                        <a:t> ice room refrigerator iron…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food</a:t>
                      </a:r>
                      <a:r>
                        <a:rPr kumimoji="1" lang="en-US" altLang="ja-JP" baseline="0" dirty="0" smtClean="0"/>
                        <a:t> and drink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food</a:t>
                      </a:r>
                      <a:r>
                        <a:rPr kumimoji="1" lang="en-US" altLang="ja-JP" baseline="0" dirty="0" smtClean="0"/>
                        <a:t> restaurant bar good dinner service breakfast ate eat…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staff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staff</a:t>
                      </a:r>
                      <a:r>
                        <a:rPr kumimoji="1" lang="en-US" altLang="ja-JP" baseline="0" dirty="0" smtClean="0"/>
                        <a:t> friendly helpful very desk extremely help directions…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internet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internet</a:t>
                      </a:r>
                      <a:r>
                        <a:rPr kumimoji="1" lang="en-US" altLang="ja-JP" baseline="0" dirty="0" smtClean="0"/>
                        <a:t> free access wireless use lobby high computer …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57158" y="4429132"/>
            <a:ext cx="862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Hotel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トピック</a:t>
            </a:r>
            <a:r>
              <a:rPr kumimoji="1" lang="en-US" altLang="ja-JP" dirty="0" smtClean="0"/>
              <a:t>-</a:t>
            </a:r>
            <a:r>
              <a:rPr kumimoji="1" lang="ja-JP" altLang="en-US" dirty="0" smtClean="0"/>
              <a:t>属性の対応付け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2000264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MG-LDA </a:t>
            </a:r>
            <a:r>
              <a:rPr kumimoji="1" lang="ja-JP" altLang="en-US" dirty="0" smtClean="0"/>
              <a:t>の欠点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トピックの解釈</a:t>
            </a:r>
            <a:r>
              <a:rPr lang="ja-JP" altLang="en-US" dirty="0" smtClean="0"/>
              <a:t>は</a:t>
            </a:r>
            <a:r>
              <a:rPr kumimoji="1" lang="ja-JP" altLang="en-US" dirty="0" smtClean="0"/>
              <a:t>不明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先ほどの表では人手で解釈，ラベル付け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レビューのメタデータの利用</a:t>
            </a:r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62016" y="4489782"/>
          <a:ext cx="3881422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142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Food: 5; Decor: 5;</a:t>
                      </a:r>
                      <a:r>
                        <a:rPr kumimoji="1" lang="en-US" altLang="ja-JP" baseline="0" dirty="0" smtClean="0"/>
                        <a:t> Service 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The chicken</a:t>
                      </a:r>
                      <a:r>
                        <a:rPr kumimoji="1" lang="en-US" altLang="ja-JP" baseline="0" dirty="0" smtClean="0"/>
                        <a:t> was great. On top of that our service was excellent and the price was right. Can’t wait to go back!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線吹き出し 2 (枠付き) 6"/>
          <p:cNvSpPr/>
          <p:nvPr/>
        </p:nvSpPr>
        <p:spPr>
          <a:xfrm>
            <a:off x="2786050" y="4000504"/>
            <a:ext cx="1071570" cy="285752"/>
          </a:xfrm>
          <a:prstGeom prst="borderCallout2">
            <a:avLst>
              <a:gd name="adj1" fmla="val 18750"/>
              <a:gd name="adj2" fmla="val -8333"/>
              <a:gd name="adj3" fmla="val 18751"/>
              <a:gd name="adj4" fmla="val -26255"/>
              <a:gd name="adj5" fmla="val 209578"/>
              <a:gd name="adj6" fmla="val -3708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評価値</a:t>
            </a:r>
            <a:endParaRPr kumimoji="1" lang="ja-JP" altLang="en-US" sz="2000" dirty="0"/>
          </a:p>
        </p:txBody>
      </p:sp>
      <p:sp>
        <p:nvSpPr>
          <p:cNvPr id="8" name="線吹き出し 2 (枠付き) 7"/>
          <p:cNvSpPr/>
          <p:nvPr/>
        </p:nvSpPr>
        <p:spPr>
          <a:xfrm>
            <a:off x="500034" y="3929066"/>
            <a:ext cx="1071570" cy="285752"/>
          </a:xfrm>
          <a:prstGeom prst="borderCallout2">
            <a:avLst>
              <a:gd name="adj1" fmla="val 11559"/>
              <a:gd name="adj2" fmla="val 112475"/>
              <a:gd name="adj3" fmla="val 11560"/>
              <a:gd name="adj4" fmla="val 129069"/>
              <a:gd name="adj5" fmla="val 238341"/>
              <a:gd name="adj6" fmla="val 141257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属性</a:t>
            </a:r>
            <a:endParaRPr kumimoji="1" lang="ja-JP" altLang="en-US" sz="2000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4857752" y="3714752"/>
          <a:ext cx="392909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307183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Label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Top words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???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delicious</a:t>
                      </a:r>
                      <a:r>
                        <a:rPr kumimoji="1" lang="en-US" altLang="ja-JP" baseline="0" dirty="0" smtClean="0"/>
                        <a:t> soup chicken eat…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???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service</a:t>
                      </a:r>
                      <a:r>
                        <a:rPr kumimoji="1" lang="en-US" altLang="ja-JP" baseline="0" dirty="0" smtClean="0"/>
                        <a:t> staff rude 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???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dark</a:t>
                      </a:r>
                      <a:r>
                        <a:rPr kumimoji="1" lang="en-US" altLang="ja-JP" baseline="0" dirty="0" smtClean="0"/>
                        <a:t> look old-</a:t>
                      </a:r>
                      <a:r>
                        <a:rPr kumimoji="1" lang="en-US" altLang="ja-JP" baseline="0" dirty="0" err="1" smtClean="0"/>
                        <a:t>fashoed</a:t>
                      </a:r>
                      <a:r>
                        <a:rPr kumimoji="1" lang="en-US" altLang="ja-JP" baseline="0" dirty="0" smtClean="0"/>
                        <a:t>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???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price</a:t>
                      </a:r>
                      <a:r>
                        <a:rPr kumimoji="1" lang="en-US" altLang="ja-JP" baseline="0" dirty="0" smtClean="0"/>
                        <a:t> dollar reasonable…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….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873270" y="5946416"/>
            <a:ext cx="17700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レビュー</a:t>
            </a:r>
            <a:r>
              <a:rPr kumimoji="1" lang="ja-JP" altLang="en-US" sz="2000" dirty="0" smtClean="0"/>
              <a:t>データ</a:t>
            </a:r>
            <a:endParaRPr kumimoji="1"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57950" y="6072206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トピック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Multi-Aspect Sentiment Model</a:t>
            </a:r>
            <a:br>
              <a:rPr kumimoji="1" lang="en-US" altLang="ja-JP" dirty="0" smtClean="0"/>
            </a:br>
            <a:r>
              <a:rPr lang="en-US" altLang="ja-JP" sz="4000" dirty="0" smtClean="0"/>
              <a:t>(</a:t>
            </a:r>
            <a:r>
              <a:rPr lang="en-US" altLang="ja-JP" sz="4000" dirty="0" err="1" smtClean="0"/>
              <a:t>Titov</a:t>
            </a:r>
            <a:r>
              <a:rPr lang="en-US" altLang="ja-JP" sz="4000" dirty="0" smtClean="0"/>
              <a:t> and McDonald, 2008b)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357686" y="1895765"/>
            <a:ext cx="50006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3143240" y="4253219"/>
            <a:ext cx="500066" cy="428628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solidFill>
                  <a:schemeClr val="tx1"/>
                </a:solidFill>
              </a:rPr>
              <a:t>z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3143240" y="5039037"/>
            <a:ext cx="500066" cy="428628"/>
          </a:xfrm>
          <a:prstGeom prst="ellipse">
            <a:avLst/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solidFill>
                  <a:schemeClr val="bg1"/>
                </a:solidFill>
              </a:rPr>
              <a:t>w</a:t>
            </a:r>
            <a:endParaRPr kumimoji="1" lang="ja-JP" altLang="en-US" sz="2400" i="1" dirty="0">
              <a:solidFill>
                <a:schemeClr val="bg1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785918" y="4467533"/>
            <a:ext cx="428628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>
            <a:stCxn id="23" idx="6"/>
            <a:endCxn id="6" idx="2"/>
          </p:cNvCxnSpPr>
          <p:nvPr/>
        </p:nvCxnSpPr>
        <p:spPr>
          <a:xfrm>
            <a:off x="2714612" y="4467533"/>
            <a:ext cx="428628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stCxn id="6" idx="4"/>
            <a:endCxn id="7" idx="0"/>
          </p:cNvCxnSpPr>
          <p:nvPr/>
        </p:nvCxnSpPr>
        <p:spPr>
          <a:xfrm rot="5400000">
            <a:off x="3214678" y="4860442"/>
            <a:ext cx="357190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2214546" y="5896293"/>
            <a:ext cx="50006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β</a:t>
            </a: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3143240" y="5896293"/>
            <a:ext cx="500066" cy="428628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solidFill>
                  <a:schemeClr val="tx1"/>
                </a:solidFill>
              </a:rPr>
              <a:t>φ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>
            <a:stCxn id="11" idx="6"/>
            <a:endCxn id="12" idx="2"/>
          </p:cNvCxnSpPr>
          <p:nvPr/>
        </p:nvCxnSpPr>
        <p:spPr>
          <a:xfrm>
            <a:off x="2714612" y="6110607"/>
            <a:ext cx="428628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12" idx="0"/>
            <a:endCxn id="7" idx="4"/>
          </p:cNvCxnSpPr>
          <p:nvPr/>
        </p:nvCxnSpPr>
        <p:spPr>
          <a:xfrm rot="5400000" flipH="1" flipV="1">
            <a:off x="3178959" y="5681979"/>
            <a:ext cx="428628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2928926" y="2610145"/>
            <a:ext cx="928694" cy="307183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1919270" y="2467269"/>
            <a:ext cx="3295672" cy="3357586"/>
          </a:xfrm>
          <a:prstGeom prst="rect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>
            <a:stCxn id="25" idx="2"/>
            <a:endCxn id="6" idx="6"/>
          </p:cNvCxnSpPr>
          <p:nvPr/>
        </p:nvCxnSpPr>
        <p:spPr>
          <a:xfrm rot="10800000">
            <a:off x="3643306" y="4467533"/>
            <a:ext cx="714380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endCxn id="6" idx="0"/>
          </p:cNvCxnSpPr>
          <p:nvPr/>
        </p:nvCxnSpPr>
        <p:spPr>
          <a:xfrm rot="5400000">
            <a:off x="3214678" y="4074624"/>
            <a:ext cx="357190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4357686" y="5896293"/>
            <a:ext cx="50006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357686" y="5896293"/>
            <a:ext cx="530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</a:rPr>
              <a:t>α</a:t>
            </a:r>
            <a:r>
              <a:rPr lang="en-US" altLang="ja-JP" sz="2000" i="1" baseline="30000" dirty="0" smtClean="0">
                <a:solidFill>
                  <a:schemeClr val="bg1"/>
                </a:solidFill>
              </a:rPr>
              <a:t>loc</a:t>
            </a:r>
            <a:endParaRPr kumimoji="1" lang="ja-JP" altLang="en-US" sz="2000" i="1" baseline="30000" dirty="0">
              <a:solidFill>
                <a:schemeClr val="bg1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1285852" y="4253219"/>
            <a:ext cx="50006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85852" y="4253219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 smtClean="0">
                <a:solidFill>
                  <a:schemeClr val="bg1"/>
                </a:solidFill>
              </a:rPr>
              <a:t>α</a:t>
            </a:r>
            <a:r>
              <a:rPr lang="en-US" altLang="ja-JP" sz="2000" i="1" baseline="30000" dirty="0" err="1" smtClean="0">
                <a:solidFill>
                  <a:schemeClr val="bg1"/>
                </a:solidFill>
              </a:rPr>
              <a:t>gl</a:t>
            </a:r>
            <a:endParaRPr kumimoji="1" lang="ja-JP" altLang="en-US" sz="2000" i="1" baseline="30000" dirty="0">
              <a:solidFill>
                <a:schemeClr val="bg1"/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2214546" y="4253219"/>
            <a:ext cx="500066" cy="428628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214546" y="4281737"/>
            <a:ext cx="447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 smtClean="0"/>
              <a:t>θ</a:t>
            </a:r>
            <a:r>
              <a:rPr lang="en-US" altLang="ja-JP" sz="2000" i="1" baseline="30000" dirty="0" err="1" smtClean="0"/>
              <a:t>gl</a:t>
            </a:r>
            <a:endParaRPr kumimoji="1" lang="ja-JP" altLang="en-US" sz="2000" i="1" baseline="30000" dirty="0"/>
          </a:p>
        </p:txBody>
      </p:sp>
      <p:sp>
        <p:nvSpPr>
          <p:cNvPr id="25" name="円/楕円 24"/>
          <p:cNvSpPr/>
          <p:nvPr/>
        </p:nvSpPr>
        <p:spPr>
          <a:xfrm>
            <a:off x="4357686" y="4253219"/>
            <a:ext cx="500066" cy="428628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75711" y="4281737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θ</a:t>
            </a:r>
            <a:r>
              <a:rPr lang="en-US" altLang="ja-JP" sz="2000" i="1" baseline="30000" dirty="0" smtClean="0"/>
              <a:t>loc</a:t>
            </a:r>
            <a:endParaRPr kumimoji="1" lang="ja-JP" altLang="en-US" sz="2000" i="1" baseline="30000" dirty="0"/>
          </a:p>
        </p:txBody>
      </p:sp>
      <p:sp>
        <p:nvSpPr>
          <p:cNvPr id="27" name="正方形/長方形 26"/>
          <p:cNvSpPr/>
          <p:nvPr/>
        </p:nvSpPr>
        <p:spPr>
          <a:xfrm>
            <a:off x="4214810" y="3181649"/>
            <a:ext cx="785818" cy="250033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矢印コネクタ 27"/>
          <p:cNvCxnSpPr>
            <a:stCxn id="19" idx="0"/>
            <a:endCxn id="25" idx="4"/>
          </p:cNvCxnSpPr>
          <p:nvPr/>
        </p:nvCxnSpPr>
        <p:spPr>
          <a:xfrm rot="5400000" flipH="1" flipV="1">
            <a:off x="4000496" y="5289070"/>
            <a:ext cx="1214446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>
          <a:xfrm>
            <a:off x="3143240" y="3467401"/>
            <a:ext cx="500066" cy="428628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solidFill>
                  <a:schemeClr val="tx1"/>
                </a:solidFill>
              </a:rPr>
              <a:t>r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4357686" y="3467401"/>
            <a:ext cx="500066" cy="428628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solidFill>
                  <a:schemeClr val="tx1"/>
                </a:solidFill>
              </a:rPr>
              <a:t>π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3143240" y="2681583"/>
            <a:ext cx="500066" cy="428628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solidFill>
                  <a:schemeClr val="tx1"/>
                </a:solidFill>
              </a:rPr>
              <a:t>v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cxnSp>
        <p:nvCxnSpPr>
          <p:cNvPr id="32" name="直線矢印コネクタ 31"/>
          <p:cNvCxnSpPr>
            <a:stCxn id="31" idx="4"/>
            <a:endCxn id="29" idx="0"/>
          </p:cNvCxnSpPr>
          <p:nvPr/>
        </p:nvCxnSpPr>
        <p:spPr>
          <a:xfrm rot="5400000">
            <a:off x="3214678" y="3288806"/>
            <a:ext cx="357190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30" idx="2"/>
            <a:endCxn id="29" idx="6"/>
          </p:cNvCxnSpPr>
          <p:nvPr/>
        </p:nvCxnSpPr>
        <p:spPr>
          <a:xfrm rot="10800000">
            <a:off x="3643306" y="3681715"/>
            <a:ext cx="714380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351788" y="1895765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 smtClean="0">
                <a:solidFill>
                  <a:schemeClr val="bg1"/>
                </a:solidFill>
              </a:rPr>
              <a:t>α</a:t>
            </a:r>
            <a:r>
              <a:rPr lang="en-US" altLang="ja-JP" sz="2000" i="1" baseline="30000" dirty="0" err="1" smtClean="0">
                <a:solidFill>
                  <a:schemeClr val="bg1"/>
                </a:solidFill>
              </a:rPr>
              <a:t>mix</a:t>
            </a:r>
            <a:endParaRPr kumimoji="1" lang="ja-JP" altLang="en-US" sz="2000" i="1" baseline="30000" dirty="0">
              <a:solidFill>
                <a:schemeClr val="bg1"/>
              </a:solidFill>
            </a:endParaRPr>
          </a:p>
        </p:txBody>
      </p:sp>
      <p:cxnSp>
        <p:nvCxnSpPr>
          <p:cNvPr id="35" name="直線矢印コネクタ 34"/>
          <p:cNvCxnSpPr>
            <a:stCxn id="5" idx="4"/>
            <a:endCxn id="30" idx="0"/>
          </p:cNvCxnSpPr>
          <p:nvPr/>
        </p:nvCxnSpPr>
        <p:spPr>
          <a:xfrm rot="5400000">
            <a:off x="4036215" y="2895897"/>
            <a:ext cx="1143008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2143108" y="1895765"/>
            <a:ext cx="50006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/>
              <a:t>γ</a:t>
            </a:r>
            <a:endParaRPr kumimoji="1" lang="ja-JP" altLang="en-US" sz="2400" i="1" dirty="0"/>
          </a:p>
        </p:txBody>
      </p:sp>
      <p:sp>
        <p:nvSpPr>
          <p:cNvPr id="37" name="正方形/長方形 36"/>
          <p:cNvSpPr/>
          <p:nvPr/>
        </p:nvSpPr>
        <p:spPr>
          <a:xfrm>
            <a:off x="2071670" y="2610145"/>
            <a:ext cx="714380" cy="642942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/>
          <p:nvPr/>
        </p:nvSpPr>
        <p:spPr>
          <a:xfrm>
            <a:off x="2143108" y="2681583"/>
            <a:ext cx="500066" cy="428628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solidFill>
                  <a:schemeClr val="tx1"/>
                </a:solidFill>
              </a:rPr>
              <a:t>ψ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cxnSp>
        <p:nvCxnSpPr>
          <p:cNvPr id="39" name="直線矢印コネクタ 38"/>
          <p:cNvCxnSpPr>
            <a:stCxn id="36" idx="4"/>
            <a:endCxn id="38" idx="0"/>
          </p:cNvCxnSpPr>
          <p:nvPr/>
        </p:nvCxnSpPr>
        <p:spPr>
          <a:xfrm rot="5400000">
            <a:off x="2214546" y="2502988"/>
            <a:ext cx="357190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stCxn id="38" idx="6"/>
            <a:endCxn id="31" idx="2"/>
          </p:cNvCxnSpPr>
          <p:nvPr/>
        </p:nvCxnSpPr>
        <p:spPr>
          <a:xfrm>
            <a:off x="2643174" y="2895897"/>
            <a:ext cx="500066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1214414" y="4038905"/>
            <a:ext cx="2857520" cy="2357454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357290" y="6039169"/>
            <a:ext cx="677108" cy="46166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LDA</a:t>
            </a:r>
            <a:endParaRPr kumimoji="1" lang="ja-JP" altLang="en-US" sz="2400" dirty="0"/>
          </a:p>
        </p:txBody>
      </p:sp>
      <p:sp>
        <p:nvSpPr>
          <p:cNvPr id="43" name="円/楕円 42"/>
          <p:cNvSpPr/>
          <p:nvPr/>
        </p:nvSpPr>
        <p:spPr>
          <a:xfrm>
            <a:off x="5643570" y="4253219"/>
            <a:ext cx="500066" cy="428628"/>
          </a:xfrm>
          <a:prstGeom prst="ellipse">
            <a:avLst/>
          </a:prstGeo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solidFill>
                  <a:schemeClr val="bg1"/>
                </a:solidFill>
              </a:rPr>
              <a:t>y</a:t>
            </a:r>
            <a:endParaRPr kumimoji="1" lang="ja-JP" altLang="en-US" sz="2400" i="1" dirty="0">
              <a:solidFill>
                <a:schemeClr val="bg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00694" y="4110343"/>
            <a:ext cx="785818" cy="71438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フリーフォーム 45"/>
          <p:cNvSpPr/>
          <p:nvPr/>
        </p:nvSpPr>
        <p:spPr>
          <a:xfrm>
            <a:off x="3539773" y="3999089"/>
            <a:ext cx="2106203" cy="333910"/>
          </a:xfrm>
          <a:custGeom>
            <a:avLst/>
            <a:gdLst>
              <a:gd name="connsiteX0" fmla="*/ 0 w 2106203"/>
              <a:gd name="connsiteY0" fmla="*/ 303087 h 333910"/>
              <a:gd name="connsiteX1" fmla="*/ 965771 w 2106203"/>
              <a:gd name="connsiteY1" fmla="*/ 5137 h 333910"/>
              <a:gd name="connsiteX2" fmla="*/ 2106203 w 2106203"/>
              <a:gd name="connsiteY2" fmla="*/ 333910 h 333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06203" h="333910">
                <a:moveTo>
                  <a:pt x="0" y="303087"/>
                </a:moveTo>
                <a:cubicBezTo>
                  <a:pt x="307368" y="151543"/>
                  <a:pt x="614737" y="0"/>
                  <a:pt x="965771" y="5137"/>
                </a:cubicBezTo>
                <a:cubicBezTo>
                  <a:pt x="1316805" y="10274"/>
                  <a:pt x="1711504" y="172092"/>
                  <a:pt x="2106203" y="333910"/>
                </a:cubicBezTo>
              </a:path>
            </a:pathLst>
          </a:cu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8" name="直線矢印コネクタ 47"/>
          <p:cNvCxnSpPr>
            <a:stCxn id="7" idx="6"/>
            <a:endCxn id="43" idx="3"/>
          </p:cNvCxnSpPr>
          <p:nvPr/>
        </p:nvCxnSpPr>
        <p:spPr>
          <a:xfrm flipV="1">
            <a:off x="3643306" y="4619076"/>
            <a:ext cx="2073497" cy="634275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線吹き出し 2 (枠付き) 52"/>
          <p:cNvSpPr/>
          <p:nvPr/>
        </p:nvSpPr>
        <p:spPr>
          <a:xfrm>
            <a:off x="6786578" y="3538839"/>
            <a:ext cx="1785950" cy="571504"/>
          </a:xfrm>
          <a:prstGeom prst="borderCallout2">
            <a:avLst>
              <a:gd name="adj1" fmla="val 18750"/>
              <a:gd name="adj2" fmla="val -8333"/>
              <a:gd name="adj3" fmla="val 20548"/>
              <a:gd name="adj4" fmla="val -25296"/>
              <a:gd name="adj5" fmla="val 139466"/>
              <a:gd name="adj6" fmla="val -45516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トピックから</a:t>
            </a:r>
            <a:endParaRPr kumimoji="1" lang="en-US" altLang="ja-JP" sz="2000" dirty="0" smtClean="0"/>
          </a:p>
          <a:p>
            <a:pPr algn="ctr"/>
            <a:r>
              <a:rPr kumimoji="1" lang="ja-JP" altLang="en-US" sz="2000" dirty="0" smtClean="0"/>
              <a:t>評価値を生成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対応付け結果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214414" y="2179341"/>
          <a:ext cx="678661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092"/>
                <a:gridCol w="527551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Aspect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Top words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service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staff friendly helpful service desk concierge excellent 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location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hotel walk</a:t>
                      </a:r>
                      <a:r>
                        <a:rPr kumimoji="1" lang="en-US" altLang="ja-JP" baseline="0" dirty="0" smtClean="0"/>
                        <a:t> location station metro walking away right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rooms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room bathroom shower bed </a:t>
                      </a:r>
                      <a:r>
                        <a:rPr kumimoji="1" lang="en-US" altLang="ja-JP" dirty="0" err="1" smtClean="0"/>
                        <a:t>tv</a:t>
                      </a:r>
                      <a:r>
                        <a:rPr kumimoji="1" lang="en-US" altLang="ja-JP" dirty="0" smtClean="0"/>
                        <a:t> small water clean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---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break</a:t>
                      </a:r>
                      <a:r>
                        <a:rPr kumimoji="1" lang="en-US" altLang="ja-JP" baseline="0" dirty="0" smtClean="0"/>
                        <a:t>fast free coffee internet morning access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---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$ night parking rate price paid</a:t>
                      </a:r>
                      <a:r>
                        <a:rPr kumimoji="1" lang="en-US" altLang="ja-JP" baseline="0" dirty="0" smtClean="0"/>
                        <a:t> day </a:t>
                      </a:r>
                      <a:r>
                        <a:rPr kumimoji="1" lang="en-US" altLang="ja-JP" baseline="0" dirty="0" err="1" smtClean="0"/>
                        <a:t>euros</a:t>
                      </a:r>
                      <a:r>
                        <a:rPr kumimoji="1" lang="en-US" altLang="ja-JP" baseline="0" dirty="0" smtClean="0"/>
                        <a:t> got cost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142976" y="1785926"/>
            <a:ext cx="2146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Hotel</a:t>
            </a:r>
            <a:r>
              <a:rPr lang="ja-JP" altLang="en-US" sz="2400" dirty="0" smtClean="0"/>
              <a:t> の</a:t>
            </a:r>
            <a:r>
              <a:rPr lang="ja-JP" altLang="en-US" sz="2000" dirty="0" smtClean="0"/>
              <a:t> </a:t>
            </a:r>
            <a:r>
              <a:rPr lang="en-US" altLang="ja-JP" sz="2400" dirty="0" smtClean="0"/>
              <a:t>review</a:t>
            </a:r>
            <a:endParaRPr kumimoji="1" lang="ja-JP" altLang="en-US" sz="2400" dirty="0"/>
          </a:p>
        </p:txBody>
      </p:sp>
      <p:sp>
        <p:nvSpPr>
          <p:cNvPr id="8" name="線吹き出し 2 (枠付き) 7"/>
          <p:cNvSpPr/>
          <p:nvPr/>
        </p:nvSpPr>
        <p:spPr>
          <a:xfrm>
            <a:off x="3714744" y="4857760"/>
            <a:ext cx="4286280" cy="357190"/>
          </a:xfrm>
          <a:prstGeom prst="borderCallout2">
            <a:avLst>
              <a:gd name="adj1" fmla="val 18750"/>
              <a:gd name="adj2" fmla="val -8333"/>
              <a:gd name="adj3" fmla="val 20548"/>
              <a:gd name="adj4" fmla="val -25296"/>
              <a:gd name="adj5" fmla="val -432935"/>
              <a:gd name="adj6" fmla="val -39284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メタデータに出現する属性を対応付け</a:t>
            </a:r>
            <a:endParaRPr kumimoji="1" lang="en-US" altLang="ja-JP" sz="2000" dirty="0" smtClean="0"/>
          </a:p>
        </p:txBody>
      </p:sp>
      <p:sp>
        <p:nvSpPr>
          <p:cNvPr id="10" name="円/楕円 9"/>
          <p:cNvSpPr/>
          <p:nvPr/>
        </p:nvSpPr>
        <p:spPr>
          <a:xfrm>
            <a:off x="928662" y="2643182"/>
            <a:ext cx="1428760" cy="1000132"/>
          </a:xfrm>
          <a:prstGeom prst="ellipse">
            <a:avLst/>
          </a:prstGeom>
          <a:noFill/>
          <a:ln w="31750"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線吹き出し 2 (枠付き) 10"/>
          <p:cNvSpPr/>
          <p:nvPr/>
        </p:nvSpPr>
        <p:spPr>
          <a:xfrm>
            <a:off x="3286116" y="5715016"/>
            <a:ext cx="4286280" cy="357190"/>
          </a:xfrm>
          <a:prstGeom prst="borderCallout2">
            <a:avLst>
              <a:gd name="adj1" fmla="val 18750"/>
              <a:gd name="adj2" fmla="val -8333"/>
              <a:gd name="adj3" fmla="val 20548"/>
              <a:gd name="adj4" fmla="val -25296"/>
              <a:gd name="adj5" fmla="val -430675"/>
              <a:gd name="adj6" fmla="val -40483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余ったトピックには対応付けなし</a:t>
            </a:r>
            <a:endParaRPr kumimoji="1" lang="en-US" altLang="ja-JP" sz="2000" dirty="0" smtClean="0"/>
          </a:p>
        </p:txBody>
      </p:sp>
      <p:sp>
        <p:nvSpPr>
          <p:cNvPr id="12" name="円/楕円 11"/>
          <p:cNvSpPr/>
          <p:nvPr/>
        </p:nvSpPr>
        <p:spPr>
          <a:xfrm>
            <a:off x="928662" y="3714752"/>
            <a:ext cx="1143008" cy="571504"/>
          </a:xfrm>
          <a:prstGeom prst="ellipse">
            <a:avLst/>
          </a:prstGeom>
          <a:noFill/>
          <a:ln w="3175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評判情報の</a:t>
            </a:r>
            <a:r>
              <a:rPr lang="ja-JP" altLang="en-US" dirty="0" smtClean="0"/>
              <a:t>要約：まとめ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643470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研究の主流は分類から要約にシフトしつつある</a:t>
            </a:r>
            <a:endParaRPr kumimoji="1" lang="en-US" altLang="ja-JP" sz="2800" dirty="0" smtClean="0"/>
          </a:p>
          <a:p>
            <a:pPr lvl="1"/>
            <a:r>
              <a:rPr lang="ja-JP" altLang="en-US" sz="2400" dirty="0" smtClean="0"/>
              <a:t>評判情報の抽出ともいう</a:t>
            </a:r>
            <a:endParaRPr lang="en-US" altLang="ja-JP" sz="2400" dirty="0" smtClean="0"/>
          </a:p>
          <a:p>
            <a:pPr lvl="1"/>
            <a:endParaRPr lang="en-US" altLang="ja-JP" sz="2400" dirty="0" smtClean="0"/>
          </a:p>
          <a:p>
            <a:r>
              <a:rPr kumimoji="1" lang="ja-JP" altLang="en-US" sz="2800" dirty="0" smtClean="0"/>
              <a:t>属性</a:t>
            </a:r>
            <a:r>
              <a:rPr kumimoji="1" lang="en-US" altLang="ja-JP" sz="2800" dirty="0" smtClean="0"/>
              <a:t>(aspect)</a:t>
            </a:r>
            <a:r>
              <a:rPr kumimoji="1" lang="ja-JP" altLang="en-US" sz="2800" dirty="0" smtClean="0"/>
              <a:t>に着目する要約</a:t>
            </a:r>
            <a:endParaRPr kumimoji="1" lang="en-US" altLang="ja-JP" sz="2800" dirty="0" smtClean="0"/>
          </a:p>
          <a:p>
            <a:pPr lvl="1"/>
            <a:r>
              <a:rPr lang="ja-JP" altLang="en-US" sz="2400" dirty="0" smtClean="0"/>
              <a:t>評価者や比較対象なども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小林ら</a:t>
            </a:r>
            <a:r>
              <a:rPr lang="en-US" altLang="ja-JP" sz="2000" dirty="0" smtClean="0"/>
              <a:t>, 2006; </a:t>
            </a:r>
            <a:r>
              <a:rPr lang="en-US" altLang="ja-JP" sz="2000" dirty="0" err="1" smtClean="0"/>
              <a:t>Jindal</a:t>
            </a:r>
            <a:r>
              <a:rPr lang="en-US" altLang="ja-JP" sz="2000" dirty="0" smtClean="0"/>
              <a:t> and Liu 2008)</a:t>
            </a:r>
            <a:endParaRPr lang="en-US" altLang="ja-JP" sz="2400" dirty="0" smtClean="0"/>
          </a:p>
          <a:p>
            <a:pPr lvl="1"/>
            <a:endParaRPr lang="en-US" altLang="ja-JP" sz="2400" dirty="0" smtClean="0"/>
          </a:p>
          <a:p>
            <a:r>
              <a:rPr lang="ja-JP" altLang="en-US" sz="2800" dirty="0" smtClean="0"/>
              <a:t>事例紹介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Bayesian models (</a:t>
            </a:r>
            <a:r>
              <a:rPr lang="en-US" altLang="ja-JP" sz="2400" dirty="0" err="1" smtClean="0"/>
              <a:t>Titov</a:t>
            </a:r>
            <a:r>
              <a:rPr lang="en-US" altLang="ja-JP" sz="2400" dirty="0" smtClean="0"/>
              <a:t> and McDonald, 2008a,2008b)</a:t>
            </a:r>
          </a:p>
          <a:p>
            <a:pPr lvl="1"/>
            <a:r>
              <a:rPr lang="ja-JP" altLang="en-US" sz="2400" dirty="0" smtClean="0"/>
              <a:t>スタンダードな枠組みはこれから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生成モデルが流行り？</a:t>
            </a:r>
            <a:r>
              <a:rPr lang="en-US" altLang="ja-JP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3. </a:t>
            </a:r>
            <a:r>
              <a:rPr lang="ja-JP" altLang="en-US" dirty="0" smtClean="0"/>
              <a:t>評判分析のための辞書構築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評判分析はこんな技術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1478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/>
              <a:t>例</a:t>
            </a:r>
            <a:r>
              <a:rPr lang="ja-JP" altLang="en-US" sz="2400" dirty="0" smtClean="0"/>
              <a:t>：</a:t>
            </a:r>
            <a:r>
              <a:rPr kumimoji="1" lang="en-US" altLang="ja-JP" sz="2400" dirty="0" smtClean="0"/>
              <a:t> Yahoo!</a:t>
            </a:r>
            <a:r>
              <a:rPr kumimoji="1" lang="ja-JP" altLang="en-US" sz="2400" dirty="0" smtClean="0"/>
              <a:t>ブログ検索における「</a:t>
            </a:r>
            <a:r>
              <a:rPr kumimoji="1" lang="en-US" altLang="ja-JP" sz="2400" dirty="0" smtClean="0"/>
              <a:t>VAIO</a:t>
            </a:r>
            <a:r>
              <a:rPr kumimoji="1" lang="ja-JP" altLang="en-US" sz="2400" dirty="0" smtClean="0"/>
              <a:t>」の検索結果</a:t>
            </a:r>
            <a:endParaRPr kumimoji="1" lang="ja-JP" altLang="en-US" sz="2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14554"/>
            <a:ext cx="4714907" cy="3632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000372"/>
            <a:ext cx="4729135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角丸四角形吹き出し 8"/>
          <p:cNvSpPr/>
          <p:nvPr/>
        </p:nvSpPr>
        <p:spPr>
          <a:xfrm>
            <a:off x="214282" y="5715016"/>
            <a:ext cx="3357586" cy="857256"/>
          </a:xfrm>
          <a:prstGeom prst="wedgeRoundRectCallout">
            <a:avLst>
              <a:gd name="adj1" fmla="val -16156"/>
              <a:gd name="adj2" fmla="val -98098"/>
              <a:gd name="adj3" fmla="val 16667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肯定的評判と否定的評判の書き込み数を集計して表示</a:t>
            </a:r>
            <a:endParaRPr kumimoji="1" lang="ja-JP" altLang="en-US" sz="2000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5500694" y="2500306"/>
            <a:ext cx="3357586" cy="857256"/>
          </a:xfrm>
          <a:prstGeom prst="wedgeRoundRectCallout">
            <a:avLst>
              <a:gd name="adj1" fmla="val -26866"/>
              <a:gd name="adj2" fmla="val 106844"/>
              <a:gd name="adj3" fmla="val 16667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肯定的な書き込みと否定的な書き込みを分類して提示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辞書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辞書の必要性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単語や句レベルの肯否定が分かると重要な手掛かり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評判分析用の辞書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肯否定表現をリストアップしたデータベース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既存の辞書はそのまま使用不可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自動構築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人手による辞書構築はコスト大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ここでも </a:t>
            </a:r>
            <a:r>
              <a:rPr lang="en-US" altLang="ja-JP" dirty="0" smtClean="0"/>
              <a:t>ML </a:t>
            </a:r>
            <a:r>
              <a:rPr lang="ja-JP" altLang="en-US" dirty="0" smtClean="0"/>
              <a:t>の活用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手法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：語彙ネットワーク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00436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アイデア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Kamps</a:t>
            </a:r>
            <a:r>
              <a:rPr lang="en-US" altLang="ja-JP" dirty="0" smtClean="0"/>
              <a:t> et al., 2004)</a:t>
            </a:r>
          </a:p>
          <a:p>
            <a:pPr lvl="1"/>
            <a:r>
              <a:rPr kumimoji="1" lang="ja-JP" altLang="en-US" dirty="0" smtClean="0"/>
              <a:t>類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反義語の肯否定は一致しやすい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にくい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既存の辞書から語彙ネットワークを構築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ノード　→　単語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重み付きエッジ　→　肯否定が一致</a:t>
            </a:r>
            <a:r>
              <a:rPr lang="en-US" altLang="ja-JP" dirty="0" smtClean="0"/>
              <a:t>/</a:t>
            </a:r>
            <a:r>
              <a:rPr lang="ja-JP" altLang="en-US" dirty="0" smtClean="0"/>
              <a:t>不一致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詳細は後ほど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手法２：共起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71874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ウィンドウ内の共起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Turney</a:t>
            </a:r>
            <a:r>
              <a:rPr lang="en-US" altLang="ja-JP" sz="2800" dirty="0" smtClean="0"/>
              <a:t>, 2002)</a:t>
            </a:r>
          </a:p>
          <a:p>
            <a:pPr lvl="1"/>
            <a:r>
              <a:rPr lang="ja-JP" altLang="en-US" sz="2400" dirty="0" smtClean="0"/>
              <a:t>種単語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“良い”や“悪い”など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との自己相互情報量</a:t>
            </a:r>
            <a:endParaRPr lang="en-US" altLang="ja-JP" sz="2400" dirty="0" smtClean="0"/>
          </a:p>
          <a:p>
            <a:pPr lvl="1"/>
            <a:r>
              <a:rPr kumimoji="1" lang="ja-JP" altLang="en-US" sz="2400" dirty="0" smtClean="0"/>
              <a:t>句の肯否定も判定可能</a:t>
            </a:r>
            <a:endParaRPr kumimoji="1" lang="en-US" altLang="ja-JP" sz="2400" dirty="0" smtClean="0"/>
          </a:p>
          <a:p>
            <a:pPr lvl="1"/>
            <a:endParaRPr kumimoji="1" lang="en-US" altLang="ja-JP" sz="2400" dirty="0" smtClean="0"/>
          </a:p>
          <a:p>
            <a:r>
              <a:rPr kumimoji="1" lang="ja-JP" altLang="en-US" sz="2800" dirty="0" smtClean="0"/>
              <a:t>語彙統語パターン</a:t>
            </a:r>
            <a:r>
              <a:rPr kumimoji="1" lang="en-US" altLang="ja-JP" sz="2800" dirty="0" smtClean="0"/>
              <a:t>(Kaji and Kitsuregawa, 2006,2007; </a:t>
            </a:r>
            <a:r>
              <a:rPr kumimoji="1" lang="en-US" altLang="ja-JP" sz="2800" dirty="0" err="1" smtClean="0"/>
              <a:t>Tokuhisa</a:t>
            </a:r>
            <a:r>
              <a:rPr kumimoji="1" lang="en-US" altLang="ja-JP" sz="2800" dirty="0" smtClean="0"/>
              <a:t> et al., 2008)</a:t>
            </a:r>
          </a:p>
          <a:p>
            <a:pPr lvl="1"/>
            <a:r>
              <a:rPr lang="ja-JP" altLang="en-US" sz="2400" dirty="0" smtClean="0"/>
              <a:t>適合率重視，大規模テキストへの適用を前提</a:t>
            </a:r>
            <a:endParaRPr kumimoji="1" lang="en-US" altLang="ja-JP" sz="2400" dirty="0" smtClean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986095" y="5605478"/>
            <a:ext cx="800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ial" charset="0"/>
              </a:rPr>
              <a:t>点は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428728" y="5613416"/>
            <a:ext cx="1661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Arial" charset="0"/>
              </a:rPr>
              <a:t>この製品の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821326" y="5610541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chemeClr val="accent1"/>
                </a:solidFill>
                <a:latin typeface="Arial" charset="0"/>
              </a:rPr>
              <a:t>値段が</a:t>
            </a:r>
            <a:endParaRPr lang="ja-JP" altLang="en-US" sz="2400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929322" y="5610541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chemeClr val="accent1"/>
                </a:solidFill>
                <a:latin typeface="Arial" charset="0"/>
              </a:rPr>
              <a:t>手頃な</a:t>
            </a:r>
            <a:endParaRPr lang="ja-JP" altLang="en-US" sz="2400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7223127" y="5603891"/>
            <a:ext cx="6655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ial" charset="0"/>
              </a:rPr>
              <a:t>こと</a:t>
            </a:r>
            <a:endParaRPr lang="ja-JP" altLang="en-US" sz="20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9" name="AutoShape 14"/>
          <p:cNvCxnSpPr>
            <a:cxnSpLocks noChangeShapeType="1"/>
          </p:cNvCxnSpPr>
          <p:nvPr/>
        </p:nvCxnSpPr>
        <p:spPr bwMode="auto">
          <a:xfrm rot="16200000">
            <a:off x="5968208" y="4014010"/>
            <a:ext cx="1587" cy="3143250"/>
          </a:xfrm>
          <a:prstGeom prst="bentConnector3">
            <a:avLst>
              <a:gd name="adj1" fmla="val 34000000"/>
            </a:avLst>
          </a:prstGeom>
          <a:noFill/>
          <a:ln w="1905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0" name="AutoShape 15"/>
          <p:cNvCxnSpPr>
            <a:cxnSpLocks noChangeShapeType="1"/>
          </p:cNvCxnSpPr>
          <p:nvPr/>
        </p:nvCxnSpPr>
        <p:spPr bwMode="auto">
          <a:xfrm rot="16200000">
            <a:off x="2973389" y="5154628"/>
            <a:ext cx="7938" cy="858838"/>
          </a:xfrm>
          <a:prstGeom prst="bentConnector3">
            <a:avLst>
              <a:gd name="adj1" fmla="val 298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1" name="AutoShape 17"/>
          <p:cNvCxnSpPr>
            <a:cxnSpLocks noChangeShapeType="1"/>
          </p:cNvCxnSpPr>
          <p:nvPr/>
        </p:nvCxnSpPr>
        <p:spPr bwMode="auto">
          <a:xfrm rot="5400000" flipV="1">
            <a:off x="5803902" y="5080015"/>
            <a:ext cx="7938" cy="1008063"/>
          </a:xfrm>
          <a:prstGeom prst="bentConnector3">
            <a:avLst>
              <a:gd name="adj1" fmla="val -288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2" name="AutoShape 18"/>
          <p:cNvCxnSpPr>
            <a:cxnSpLocks noChangeShapeType="1"/>
          </p:cNvCxnSpPr>
          <p:nvPr/>
        </p:nvCxnSpPr>
        <p:spPr bwMode="auto">
          <a:xfrm rot="16200000">
            <a:off x="6965158" y="5130022"/>
            <a:ext cx="7937" cy="892175"/>
          </a:xfrm>
          <a:prstGeom prst="bentConnector3">
            <a:avLst>
              <a:gd name="adj1" fmla="val 2879995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3189289" y="5605478"/>
            <a:ext cx="784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ial" charset="0"/>
              </a:rPr>
              <a:t>良い</a:t>
            </a:r>
            <a:endParaRPr lang="ja-JP" altLang="en-US" sz="20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14" name="AutoShape 20"/>
          <p:cNvCxnSpPr>
            <a:cxnSpLocks noChangeShapeType="1"/>
          </p:cNvCxnSpPr>
          <p:nvPr/>
        </p:nvCxnSpPr>
        <p:spPr bwMode="auto">
          <a:xfrm rot="5400000" flipV="1">
            <a:off x="3965577" y="5227653"/>
            <a:ext cx="1588" cy="706437"/>
          </a:xfrm>
          <a:prstGeom prst="bentConnector3">
            <a:avLst>
              <a:gd name="adj1" fmla="val -14400000"/>
            </a:avLst>
          </a:prstGeom>
          <a:noFill/>
          <a:ln w="1905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辞書構築に関する研究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語彙ネットワーク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/>
              <a:t>Clustering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(</a:t>
            </a:r>
            <a:r>
              <a:rPr lang="en-US" altLang="ja-JP" dirty="0" err="1" smtClean="0"/>
              <a:t>Hatzivassiloglou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McKeown</a:t>
            </a:r>
            <a:r>
              <a:rPr lang="en-US" altLang="ja-JP" dirty="0" smtClean="0"/>
              <a:t>, 1997)</a:t>
            </a:r>
          </a:p>
          <a:p>
            <a:pPr lvl="1"/>
            <a:r>
              <a:rPr lang="en-US" altLang="ja-JP" dirty="0" smtClean="0"/>
              <a:t>Shortest-path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Kamps</a:t>
            </a:r>
            <a:r>
              <a:rPr lang="en-US" altLang="ja-JP" dirty="0" smtClean="0"/>
              <a:t>, 2004)</a:t>
            </a:r>
          </a:p>
          <a:p>
            <a:pPr lvl="1"/>
            <a:r>
              <a:rPr kumimoji="1" lang="en-US" altLang="ja-JP" dirty="0" smtClean="0"/>
              <a:t>Bootstrapping (</a:t>
            </a:r>
            <a:r>
              <a:rPr kumimoji="1" lang="en-US" altLang="ja-JP" dirty="0" err="1" smtClean="0"/>
              <a:t>Hu</a:t>
            </a:r>
            <a:r>
              <a:rPr kumimoji="1" lang="en-US" altLang="ja-JP" dirty="0" smtClean="0"/>
              <a:t> and Liu, 2004)</a:t>
            </a:r>
          </a:p>
          <a:p>
            <a:pPr lvl="1"/>
            <a:r>
              <a:rPr lang="en-US" altLang="ja-JP" dirty="0" smtClean="0"/>
              <a:t>Spin model (</a:t>
            </a:r>
            <a:r>
              <a:rPr lang="en-US" altLang="ja-JP" dirty="0" err="1" smtClean="0"/>
              <a:t>Takamura</a:t>
            </a:r>
            <a:r>
              <a:rPr lang="en-US" altLang="ja-JP" dirty="0" smtClean="0"/>
              <a:t> et al., 2005)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PageRank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Esuli</a:t>
            </a:r>
            <a:r>
              <a:rPr lang="en-US" altLang="ja-JP" dirty="0" smtClean="0"/>
              <a:t> et al., 2007)</a:t>
            </a:r>
          </a:p>
          <a:p>
            <a:pPr lvl="1">
              <a:buNone/>
            </a:pPr>
            <a:r>
              <a:rPr lang="en-US" altLang="ja-JP" dirty="0" smtClean="0"/>
              <a:t>……</a:t>
            </a:r>
          </a:p>
          <a:p>
            <a:pPr lvl="1"/>
            <a:endParaRPr kumimoji="1" lang="en-US" altLang="ja-JP" sz="2400" dirty="0" smtClean="0"/>
          </a:p>
          <a:p>
            <a:r>
              <a:rPr kumimoji="1" lang="ja-JP" altLang="en-US" dirty="0" smtClean="0"/>
              <a:t>共起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PMI (</a:t>
            </a:r>
            <a:r>
              <a:rPr lang="en-US" altLang="ja-JP" dirty="0" err="1" smtClean="0"/>
              <a:t>Turney</a:t>
            </a:r>
            <a:r>
              <a:rPr lang="en-US" altLang="ja-JP" dirty="0" smtClean="0"/>
              <a:t>, 2002)</a:t>
            </a:r>
          </a:p>
          <a:p>
            <a:pPr lvl="1"/>
            <a:r>
              <a:rPr kumimoji="1" lang="en-US" altLang="ja-JP" dirty="0" smtClean="0"/>
              <a:t>Bootstrapping (</a:t>
            </a:r>
            <a:r>
              <a:rPr kumimoji="1" lang="en-US" altLang="ja-JP" dirty="0" err="1" smtClean="0"/>
              <a:t>Kanayama</a:t>
            </a:r>
            <a:r>
              <a:rPr kumimoji="1" lang="en-US" altLang="ja-JP" dirty="0" smtClean="0"/>
              <a:t> and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Nasukawa</a:t>
            </a:r>
            <a:r>
              <a:rPr lang="en-US" altLang="ja-JP" dirty="0" smtClean="0"/>
              <a:t> 2006)</a:t>
            </a:r>
          </a:p>
          <a:p>
            <a:pPr lvl="1"/>
            <a:r>
              <a:rPr lang="en-US" altLang="ja-JP" dirty="0" err="1" smtClean="0"/>
              <a:t>Lexico</a:t>
            </a:r>
            <a:r>
              <a:rPr lang="en-US" altLang="ja-JP" dirty="0" smtClean="0"/>
              <a:t>-syntactic pattern (Kaji and Kitsuregawa, 2006,2007; </a:t>
            </a:r>
            <a:r>
              <a:rPr lang="en-US" altLang="ja-JP" dirty="0" err="1" smtClean="0"/>
              <a:t>Tokuhisa</a:t>
            </a:r>
            <a:r>
              <a:rPr lang="en-US" altLang="ja-JP" dirty="0" smtClean="0"/>
              <a:t> et al., 2008)</a:t>
            </a:r>
          </a:p>
          <a:p>
            <a:pPr lvl="1">
              <a:buNone/>
            </a:pPr>
            <a:r>
              <a:rPr kumimoji="1" lang="en-US" altLang="ja-JP" dirty="0" smtClean="0"/>
              <a:t>……</a:t>
            </a: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Shortest-path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14618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2800" dirty="0" smtClean="0"/>
              <a:t>語彙ネットワーク</a:t>
            </a:r>
            <a:endParaRPr kumimoji="1" lang="en-US" altLang="ja-JP" sz="2800" dirty="0" smtClean="0"/>
          </a:p>
          <a:p>
            <a:pPr lvl="1"/>
            <a:r>
              <a:rPr lang="en-US" altLang="ja-JP" sz="2400" dirty="0" err="1" smtClean="0"/>
              <a:t>WordNet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の類義関係のみ</a:t>
            </a:r>
            <a:endParaRPr lang="en-US" altLang="ja-JP" sz="2400" dirty="0" smtClean="0"/>
          </a:p>
          <a:p>
            <a:pPr lvl="1"/>
            <a:r>
              <a:rPr kumimoji="1" lang="ja-JP" altLang="en-US" sz="2400" dirty="0" smtClean="0"/>
              <a:t>肯定同士，否定同士がリンクで結ばれる</a:t>
            </a:r>
            <a:endParaRPr kumimoji="1" lang="en-US" altLang="ja-JP" sz="2400" dirty="0" smtClean="0"/>
          </a:p>
          <a:p>
            <a:pPr lvl="1"/>
            <a:endParaRPr kumimoji="1" lang="en-US" altLang="ja-JP" sz="2400" dirty="0" smtClean="0"/>
          </a:p>
          <a:p>
            <a:r>
              <a:rPr lang="ja-JP" altLang="en-US" sz="2800" dirty="0" smtClean="0"/>
              <a:t>アルゴリズム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Seed </a:t>
            </a:r>
            <a:r>
              <a:rPr lang="ja-JP" altLang="en-US" sz="2400" dirty="0" smtClean="0"/>
              <a:t>からの </a:t>
            </a:r>
            <a:r>
              <a:rPr lang="en-US" altLang="ja-JP" sz="2400" dirty="0" smtClean="0"/>
              <a:t>shortest-path </a:t>
            </a:r>
            <a:r>
              <a:rPr lang="ja-JP" altLang="en-US" sz="2400" dirty="0" smtClean="0"/>
              <a:t>により決定</a:t>
            </a:r>
            <a:endParaRPr lang="en-US" altLang="ja-JP" sz="2400" dirty="0" smtClean="0"/>
          </a:p>
        </p:txBody>
      </p:sp>
      <p:sp>
        <p:nvSpPr>
          <p:cNvPr id="16" name="円/楕円 15"/>
          <p:cNvSpPr/>
          <p:nvPr/>
        </p:nvSpPr>
        <p:spPr>
          <a:xfrm>
            <a:off x="4604122" y="4661306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2422962" y="4768463"/>
            <a:ext cx="601970" cy="535785"/>
          </a:xfrm>
          <a:prstGeom prst="ellipse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5952082" y="4596786"/>
            <a:ext cx="542846" cy="535785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3351656" y="4536289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351920" y="5250669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3666478" y="5411405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51524" y="4822041"/>
            <a:ext cx="70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bg1"/>
                </a:solidFill>
              </a:rPr>
              <a:t>good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23424" y="4679165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</a:rPr>
              <a:t>ba</a:t>
            </a:r>
            <a:r>
              <a:rPr kumimoji="1" lang="en-US" altLang="ja-JP" sz="2000" dirty="0" smtClean="0">
                <a:solidFill>
                  <a:schemeClr val="bg1"/>
                </a:solidFill>
              </a:rPr>
              <a:t>d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51920" y="5322107"/>
            <a:ext cx="543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sad</a:t>
            </a:r>
            <a:endParaRPr kumimoji="1" lang="ja-JP" altLang="en-US" sz="2000" dirty="0"/>
          </a:p>
        </p:txBody>
      </p:sp>
      <p:cxnSp>
        <p:nvCxnSpPr>
          <p:cNvPr id="18" name="直線コネクタ 17"/>
          <p:cNvCxnSpPr>
            <a:stCxn id="5" idx="3"/>
            <a:endCxn id="9" idx="7"/>
          </p:cNvCxnSpPr>
          <p:nvPr/>
        </p:nvCxnSpPr>
        <p:spPr>
          <a:xfrm rot="5400000">
            <a:off x="5785911" y="5083464"/>
            <a:ext cx="275026" cy="216312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9" idx="1"/>
            <a:endCxn id="16" idx="5"/>
          </p:cNvCxnSpPr>
          <p:nvPr/>
        </p:nvCxnSpPr>
        <p:spPr>
          <a:xfrm rot="16200000" flipV="1">
            <a:off x="5144191" y="5041906"/>
            <a:ext cx="210506" cy="36394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10" idx="7"/>
            <a:endCxn id="16" idx="3"/>
          </p:cNvCxnSpPr>
          <p:nvPr/>
        </p:nvCxnSpPr>
        <p:spPr>
          <a:xfrm rot="5400000" flipH="1" flipV="1">
            <a:off x="4221102" y="5027351"/>
            <a:ext cx="371241" cy="553793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6" idx="5"/>
            <a:endCxn id="10" idx="0"/>
          </p:cNvCxnSpPr>
          <p:nvPr/>
        </p:nvCxnSpPr>
        <p:spPr>
          <a:xfrm rot="16200000" flipH="1">
            <a:off x="3667555" y="5141058"/>
            <a:ext cx="417795" cy="122897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6" idx="2"/>
            <a:endCxn id="4" idx="7"/>
          </p:cNvCxnSpPr>
          <p:nvPr/>
        </p:nvCxnSpPr>
        <p:spPr>
          <a:xfrm rot="10800000" flipV="1">
            <a:off x="2936776" y="4804181"/>
            <a:ext cx="414881" cy="42745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16" idx="4"/>
            <a:endCxn id="45" idx="0"/>
          </p:cNvCxnSpPr>
          <p:nvPr/>
        </p:nvCxnSpPr>
        <p:spPr>
          <a:xfrm rot="16200000" flipH="1">
            <a:off x="4651151" y="5421485"/>
            <a:ext cx="482206" cy="3341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4637540" y="5679297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矢印コネクタ 48"/>
          <p:cNvCxnSpPr/>
          <p:nvPr/>
        </p:nvCxnSpPr>
        <p:spPr>
          <a:xfrm rot="5400000">
            <a:off x="5893603" y="5250669"/>
            <a:ext cx="500066" cy="42862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5143504" y="4643446"/>
            <a:ext cx="571504" cy="500066"/>
          </a:xfrm>
          <a:prstGeom prst="straightConnector1">
            <a:avLst/>
          </a:prstGeom>
          <a:ln w="38100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2643174" y="4429132"/>
            <a:ext cx="1071570" cy="142876"/>
          </a:xfrm>
          <a:prstGeom prst="straightConnector1">
            <a:avLst/>
          </a:prstGeom>
          <a:ln w="38100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rot="16200000" flipH="1">
            <a:off x="3500430" y="4643446"/>
            <a:ext cx="857256" cy="428628"/>
          </a:xfrm>
          <a:prstGeom prst="straightConnector1">
            <a:avLst/>
          </a:prstGeom>
          <a:ln w="38100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flipV="1">
            <a:off x="4143372" y="4714883"/>
            <a:ext cx="1000132" cy="642942"/>
          </a:xfrm>
          <a:prstGeom prst="straightConnector1">
            <a:avLst/>
          </a:prstGeom>
          <a:ln w="38100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Bootstrapping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00304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語彙ネットワーク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WordNet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の類義関係と反義関係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kumimoji="1" lang="ja-JP" altLang="en-US" dirty="0" smtClean="0"/>
              <a:t>アルゴリズム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Seed </a:t>
            </a:r>
            <a:r>
              <a:rPr kumimoji="1" lang="ja-JP" altLang="en-US" dirty="0" smtClean="0"/>
              <a:t>と隣接するノードの肯否定を再帰的に決定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Shortest-path + bootstrapping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285720" y="4661306"/>
            <a:ext cx="601970" cy="535785"/>
          </a:xfrm>
          <a:prstGeom prst="ellipse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1108692" y="4286256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1714480" y="4989802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4282" y="4714884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good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15" name="直線コネクタ 14"/>
          <p:cNvCxnSpPr>
            <a:stCxn id="9" idx="7"/>
          </p:cNvCxnSpPr>
          <p:nvPr/>
        </p:nvCxnSpPr>
        <p:spPr>
          <a:xfrm rot="5400000" flipH="1" flipV="1">
            <a:off x="2198091" y="4766059"/>
            <a:ext cx="281944" cy="322470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7" idx="5"/>
            <a:endCxn id="9" idx="1"/>
          </p:cNvCxnSpPr>
          <p:nvPr/>
        </p:nvCxnSpPr>
        <p:spPr>
          <a:xfrm rot="16200000" flipH="1">
            <a:off x="1520665" y="4794952"/>
            <a:ext cx="324689" cy="22193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21" idx="1"/>
            <a:endCxn id="5" idx="7"/>
          </p:cNvCxnSpPr>
          <p:nvPr/>
        </p:nvCxnSpPr>
        <p:spPr>
          <a:xfrm rot="10800000" flipV="1">
            <a:off x="799534" y="4530218"/>
            <a:ext cx="272005" cy="209552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071538" y="4345552"/>
            <a:ext cx="638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swift</a:t>
            </a:r>
            <a:endParaRPr lang="en-US" altLang="ja-JP" sz="2000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643042" y="5072074"/>
            <a:ext cx="672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tardy</a:t>
            </a:r>
            <a:endParaRPr kumimoji="1" lang="ja-JP" altLang="en-US" sz="1600" dirty="0"/>
          </a:p>
        </p:txBody>
      </p:sp>
      <p:sp>
        <p:nvSpPr>
          <p:cNvPr id="41" name="円/楕円 40"/>
          <p:cNvSpPr/>
          <p:nvPr/>
        </p:nvSpPr>
        <p:spPr>
          <a:xfrm>
            <a:off x="3428992" y="4636421"/>
            <a:ext cx="601970" cy="535785"/>
          </a:xfrm>
          <a:prstGeom prst="ellipse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円/楕円 41"/>
          <p:cNvSpPr/>
          <p:nvPr/>
        </p:nvSpPr>
        <p:spPr>
          <a:xfrm>
            <a:off x="4251964" y="4214819"/>
            <a:ext cx="605788" cy="582338"/>
          </a:xfrm>
          <a:prstGeom prst="ellipse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>
            <a:off x="4857752" y="4964917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357554" y="4689999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good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45" name="直線コネクタ 44"/>
          <p:cNvCxnSpPr>
            <a:stCxn id="43" idx="7"/>
          </p:cNvCxnSpPr>
          <p:nvPr/>
        </p:nvCxnSpPr>
        <p:spPr>
          <a:xfrm rot="5400000" flipH="1" flipV="1">
            <a:off x="5341363" y="4741174"/>
            <a:ext cx="281944" cy="322470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42" idx="5"/>
            <a:endCxn id="43" idx="1"/>
          </p:cNvCxnSpPr>
          <p:nvPr/>
        </p:nvCxnSpPr>
        <p:spPr>
          <a:xfrm rot="16200000" flipH="1">
            <a:off x="4687391" y="4793521"/>
            <a:ext cx="331505" cy="168214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endCxn id="41" idx="7"/>
          </p:cNvCxnSpPr>
          <p:nvPr/>
        </p:nvCxnSpPr>
        <p:spPr>
          <a:xfrm rot="10800000" flipV="1">
            <a:off x="3942806" y="4572007"/>
            <a:ext cx="343443" cy="142877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4214810" y="4286256"/>
            <a:ext cx="638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</a:rPr>
              <a:t>swift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786314" y="5047189"/>
            <a:ext cx="672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tardy</a:t>
            </a:r>
            <a:endParaRPr kumimoji="1" lang="ja-JP" altLang="en-US" dirty="0"/>
          </a:p>
        </p:txBody>
      </p:sp>
      <p:sp>
        <p:nvSpPr>
          <p:cNvPr id="59" name="右矢印 58"/>
          <p:cNvSpPr/>
          <p:nvPr/>
        </p:nvSpPr>
        <p:spPr>
          <a:xfrm>
            <a:off x="2714612" y="4643446"/>
            <a:ext cx="500066" cy="500066"/>
          </a:xfrm>
          <a:prstGeom prst="rightArrow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右矢印 59"/>
          <p:cNvSpPr/>
          <p:nvPr/>
        </p:nvSpPr>
        <p:spPr>
          <a:xfrm>
            <a:off x="5857884" y="4643446"/>
            <a:ext cx="500066" cy="500066"/>
          </a:xfrm>
          <a:prstGeom prst="rightArrow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1" name="直線コネクタ 60"/>
          <p:cNvCxnSpPr/>
          <p:nvPr/>
        </p:nvCxnSpPr>
        <p:spPr>
          <a:xfrm>
            <a:off x="3361412" y="6000768"/>
            <a:ext cx="857256" cy="380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3361412" y="6497026"/>
            <a:ext cx="857256" cy="380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290106" y="578645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同義関係</a:t>
            </a:r>
            <a:endParaRPr kumimoji="1" lang="ja-JP" altLang="en-US" sz="20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290106" y="6315038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反</a:t>
            </a:r>
            <a:r>
              <a:rPr kumimoji="1" lang="ja-JP" altLang="en-US" sz="2000" dirty="0" smtClean="0"/>
              <a:t>義関係</a:t>
            </a:r>
            <a:endParaRPr kumimoji="1" lang="ja-JP" altLang="en-US" sz="2000" dirty="0"/>
          </a:p>
        </p:txBody>
      </p:sp>
      <p:sp>
        <p:nvSpPr>
          <p:cNvPr id="69" name="円/楕円 68"/>
          <p:cNvSpPr/>
          <p:nvPr/>
        </p:nvSpPr>
        <p:spPr>
          <a:xfrm>
            <a:off x="6572264" y="4636420"/>
            <a:ext cx="601970" cy="535785"/>
          </a:xfrm>
          <a:prstGeom prst="ellipse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円/楕円 69"/>
          <p:cNvSpPr/>
          <p:nvPr/>
        </p:nvSpPr>
        <p:spPr>
          <a:xfrm>
            <a:off x="7395236" y="4214818"/>
            <a:ext cx="605788" cy="582338"/>
          </a:xfrm>
          <a:prstGeom prst="ellipse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>
            <a:off x="8001024" y="4964916"/>
            <a:ext cx="542846" cy="53578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500826" y="468999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good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73" name="直線コネクタ 72"/>
          <p:cNvCxnSpPr>
            <a:stCxn id="71" idx="7"/>
          </p:cNvCxnSpPr>
          <p:nvPr/>
        </p:nvCxnSpPr>
        <p:spPr>
          <a:xfrm rot="5400000" flipH="1" flipV="1">
            <a:off x="8484635" y="4741173"/>
            <a:ext cx="281944" cy="322470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>
            <a:stCxn id="70" idx="5"/>
            <a:endCxn id="71" idx="1"/>
          </p:cNvCxnSpPr>
          <p:nvPr/>
        </p:nvCxnSpPr>
        <p:spPr>
          <a:xfrm rot="16200000" flipH="1">
            <a:off x="7830663" y="4793520"/>
            <a:ext cx="331505" cy="168214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>
            <a:stCxn id="76" idx="1"/>
            <a:endCxn id="69" idx="7"/>
          </p:cNvCxnSpPr>
          <p:nvPr/>
        </p:nvCxnSpPr>
        <p:spPr>
          <a:xfrm rot="10800000" flipV="1">
            <a:off x="7086077" y="4470920"/>
            <a:ext cx="314354" cy="243963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7400431" y="4286255"/>
            <a:ext cx="638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</a:rPr>
              <a:t>swift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929586" y="5000636"/>
            <a:ext cx="672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tardy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Spin Model (1/3)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8733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重み付き語彙ネットワーク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WordNet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の類義関係，反義関係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endParaRPr kumimoji="1"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4455348" y="4280539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2000232" y="4512712"/>
            <a:ext cx="601970" cy="535785"/>
          </a:xfrm>
          <a:prstGeom prst="ellipse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6094958" y="4155522"/>
            <a:ext cx="542846" cy="53578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857488" y="4155522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5385583" y="4869902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3643306" y="5012778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28794" y="4566290"/>
            <a:ext cx="70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bg1"/>
                </a:solidFill>
              </a:rPr>
              <a:t>good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66300" y="4237901"/>
            <a:ext cx="577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</a:rPr>
              <a:t>ba</a:t>
            </a:r>
            <a:r>
              <a:rPr kumimoji="1" lang="en-US" altLang="ja-JP" sz="2000" dirty="0" smtClean="0">
                <a:solidFill>
                  <a:schemeClr val="bg1"/>
                </a:solidFill>
              </a:rPr>
              <a:t>d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85583" y="4905621"/>
            <a:ext cx="543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sad</a:t>
            </a:r>
            <a:endParaRPr kumimoji="1" lang="ja-JP" altLang="en-US" sz="2000" dirty="0"/>
          </a:p>
        </p:txBody>
      </p:sp>
      <p:cxnSp>
        <p:nvCxnSpPr>
          <p:cNvPr id="13" name="直線コネクタ 12"/>
          <p:cNvCxnSpPr>
            <a:stCxn id="6" idx="3"/>
          </p:cNvCxnSpPr>
          <p:nvPr/>
        </p:nvCxnSpPr>
        <p:spPr>
          <a:xfrm rot="5400000">
            <a:off x="5851922" y="4618805"/>
            <a:ext cx="328497" cy="316572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8" idx="1"/>
            <a:endCxn id="4" idx="6"/>
          </p:cNvCxnSpPr>
          <p:nvPr/>
        </p:nvCxnSpPr>
        <p:spPr>
          <a:xfrm rot="16200000" flipV="1">
            <a:off x="5031671" y="4514955"/>
            <a:ext cx="399934" cy="466887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9" idx="7"/>
            <a:endCxn id="4" idx="3"/>
          </p:cNvCxnSpPr>
          <p:nvPr/>
        </p:nvCxnSpPr>
        <p:spPr>
          <a:xfrm rot="5400000" flipH="1" flipV="1">
            <a:off x="4144059" y="4700455"/>
            <a:ext cx="353382" cy="428192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7" idx="5"/>
            <a:endCxn id="9" idx="1"/>
          </p:cNvCxnSpPr>
          <p:nvPr/>
        </p:nvCxnSpPr>
        <p:spPr>
          <a:xfrm rot="16200000" flipH="1">
            <a:off x="3282621" y="4651058"/>
            <a:ext cx="478399" cy="401968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7" idx="2"/>
            <a:endCxn id="5" idx="7"/>
          </p:cNvCxnSpPr>
          <p:nvPr/>
        </p:nvCxnSpPr>
        <p:spPr>
          <a:xfrm rot="10800000" flipV="1">
            <a:off x="2514046" y="4423414"/>
            <a:ext cx="343443" cy="167761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4" idx="4"/>
            <a:endCxn id="19" idx="0"/>
          </p:cNvCxnSpPr>
          <p:nvPr/>
        </p:nvCxnSpPr>
        <p:spPr>
          <a:xfrm rot="16200000" flipH="1">
            <a:off x="4433307" y="5109788"/>
            <a:ext cx="589363" cy="2434"/>
          </a:xfrm>
          <a:prstGeom prst="line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4457782" y="5405687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000760" y="472702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2.0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786050" y="4214818"/>
            <a:ext cx="67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great</a:t>
            </a:r>
            <a:endParaRPr lang="en-US" altLang="ja-JP" sz="20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57422" y="414338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1.5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29124" y="435769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tardy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95720" y="444127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1.5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571868" y="5084216"/>
            <a:ext cx="638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swift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857620" y="4572008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- 1.0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143240" y="478632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2.0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458693" y="5469924"/>
            <a:ext cx="613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slow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714876" y="501277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1.5</a:t>
            </a:r>
            <a:endParaRPr kumimoji="1" lang="ja-JP" altLang="en-US" dirty="0"/>
          </a:p>
        </p:txBody>
      </p:sp>
      <p:sp>
        <p:nvSpPr>
          <p:cNvPr id="52" name="線吹き出し 2 (枠付き) 51"/>
          <p:cNvSpPr/>
          <p:nvPr/>
        </p:nvSpPr>
        <p:spPr>
          <a:xfrm>
            <a:off x="6286512" y="3500438"/>
            <a:ext cx="1285884" cy="357190"/>
          </a:xfrm>
          <a:prstGeom prst="borderCallout2">
            <a:avLst>
              <a:gd name="adj1" fmla="val 27379"/>
              <a:gd name="adj2" fmla="val -6735"/>
              <a:gd name="adj3" fmla="val 27379"/>
              <a:gd name="adj4" fmla="val -46230"/>
              <a:gd name="adj5" fmla="val 267826"/>
              <a:gd name="adj6" fmla="val -70637"/>
            </a:avLst>
          </a:prstGeom>
          <a:solidFill>
            <a:schemeClr val="accent3"/>
          </a:solidFill>
          <a:ln w="31750">
            <a:solidFill>
              <a:schemeClr val="accent3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同義（正）</a:t>
            </a:r>
            <a:endParaRPr kumimoji="1" lang="ja-JP" altLang="en-US" sz="2000" dirty="0"/>
          </a:p>
        </p:txBody>
      </p:sp>
      <p:sp>
        <p:nvSpPr>
          <p:cNvPr id="53" name="線吹き出し 2 (枠付き) 52"/>
          <p:cNvSpPr/>
          <p:nvPr/>
        </p:nvSpPr>
        <p:spPr>
          <a:xfrm>
            <a:off x="1857356" y="3500438"/>
            <a:ext cx="1285884" cy="357190"/>
          </a:xfrm>
          <a:prstGeom prst="borderCallout2">
            <a:avLst>
              <a:gd name="adj1" fmla="val 21626"/>
              <a:gd name="adj2" fmla="val 109918"/>
              <a:gd name="adj3" fmla="val 21627"/>
              <a:gd name="adj4" fmla="val 147927"/>
              <a:gd name="adj5" fmla="val 310972"/>
              <a:gd name="adj6" fmla="val 175454"/>
            </a:avLst>
          </a:prstGeom>
          <a:solidFill>
            <a:schemeClr val="accent3"/>
          </a:solidFill>
          <a:ln w="31750">
            <a:solidFill>
              <a:schemeClr val="accent3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反義（負）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四角形吹き出し 11"/>
          <p:cNvSpPr/>
          <p:nvPr/>
        </p:nvSpPr>
        <p:spPr>
          <a:xfrm>
            <a:off x="4194119" y="5429264"/>
            <a:ext cx="2969720" cy="785818"/>
          </a:xfrm>
          <a:prstGeom prst="wedgeRectCallout">
            <a:avLst>
              <a:gd name="adj1" fmla="val -23098"/>
              <a:gd name="adj2" fmla="val -101240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Spin Models (2/3)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72006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確率モデル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ノードの肯定</a:t>
            </a:r>
            <a:r>
              <a:rPr lang="en-US" altLang="ja-JP" dirty="0" smtClean="0"/>
              <a:t>(+1)</a:t>
            </a:r>
            <a:r>
              <a:rPr lang="ja-JP" altLang="en-US" dirty="0" err="1" smtClean="0"/>
              <a:t>，</a:t>
            </a:r>
            <a:r>
              <a:rPr lang="ja-JP" altLang="en-US" dirty="0" smtClean="0"/>
              <a:t>否定</a:t>
            </a:r>
            <a:r>
              <a:rPr lang="en-US" altLang="ja-JP" dirty="0" smtClean="0"/>
              <a:t>(-1)</a:t>
            </a:r>
            <a:r>
              <a:rPr lang="ja-JP" altLang="en-US" dirty="0" smtClean="0"/>
              <a:t>を生成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平均場近似の適用</a:t>
            </a:r>
            <a:endParaRPr lang="en-US" altLang="ja-JP" dirty="0" smtClean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1357290" y="3857628"/>
          <a:ext cx="4398480" cy="1285884"/>
        </p:xfrm>
        <a:graphic>
          <a:graphicData uri="http://schemas.openxmlformats.org/presentationml/2006/ole">
            <p:oleObj spid="_x0000_s53250" name="数式" r:id="rId3" imgW="1650960" imgH="482400" progId="Equation.3">
              <p:embed/>
            </p:oleObj>
          </a:graphicData>
        </a:graphic>
      </p:graphicFrame>
      <p:sp>
        <p:nvSpPr>
          <p:cNvPr id="5" name="線吹き出し 2 (枠付き) 4"/>
          <p:cNvSpPr/>
          <p:nvPr/>
        </p:nvSpPr>
        <p:spPr>
          <a:xfrm>
            <a:off x="6112960" y="3500438"/>
            <a:ext cx="2000264" cy="64294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28778"/>
              <a:gd name="adj5" fmla="val 135328"/>
              <a:gd name="adj6" fmla="val -41828"/>
            </a:avLst>
          </a:prstGeom>
          <a:ln w="31750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ノードの肯否定（</a:t>
            </a:r>
            <a:r>
              <a:rPr kumimoji="1" lang="en-US" altLang="ja-JP" sz="2000" dirty="0" smtClean="0"/>
              <a:t>±1</a:t>
            </a:r>
            <a:r>
              <a:rPr kumimoji="1" lang="ja-JP" altLang="en-US" sz="2000" dirty="0" smtClean="0"/>
              <a:t>）</a:t>
            </a:r>
            <a:endParaRPr kumimoji="1" lang="ja-JP" altLang="en-US" sz="2000" dirty="0"/>
          </a:p>
        </p:txBody>
      </p:sp>
      <p:sp>
        <p:nvSpPr>
          <p:cNvPr id="6" name="線吹き出し 2 (枠付き) 5"/>
          <p:cNvSpPr/>
          <p:nvPr/>
        </p:nvSpPr>
        <p:spPr>
          <a:xfrm>
            <a:off x="1755242" y="3500438"/>
            <a:ext cx="1785950" cy="428628"/>
          </a:xfrm>
          <a:prstGeom prst="borderCallout2">
            <a:avLst>
              <a:gd name="adj1" fmla="val 21147"/>
              <a:gd name="adj2" fmla="val 106147"/>
              <a:gd name="adj3" fmla="val 23544"/>
              <a:gd name="adj4" fmla="val 138053"/>
              <a:gd name="adj5" fmla="val 203137"/>
              <a:gd name="adj6" fmla="val 156785"/>
            </a:avLst>
          </a:prstGeom>
          <a:ln w="31750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リンクの重み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54347" y="5469924"/>
            <a:ext cx="2768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肯否定が一致　→　</a:t>
            </a:r>
            <a:r>
              <a:rPr kumimoji="1" lang="en-US" altLang="ja-JP" sz="2000" i="1" dirty="0" smtClean="0">
                <a:solidFill>
                  <a:schemeClr val="bg1"/>
                </a:solidFill>
              </a:rPr>
              <a:t>w</a:t>
            </a:r>
            <a:r>
              <a:rPr kumimoji="1" lang="en-US" altLang="ja-JP" sz="2000" i="1" baseline="-25000" dirty="0" smtClean="0">
                <a:solidFill>
                  <a:schemeClr val="bg1"/>
                </a:solidFill>
              </a:rPr>
              <a:t>ij</a:t>
            </a:r>
            <a:r>
              <a:rPr kumimoji="1" lang="ja-JP" altLang="en-US" sz="2000" i="1" dirty="0" smtClean="0">
                <a:solidFill>
                  <a:schemeClr val="bg1"/>
                </a:solidFill>
              </a:rPr>
              <a:t>　</a:t>
            </a:r>
            <a:endParaRPr kumimoji="1" lang="ja-JP" altLang="en-US" sz="2000" i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54347" y="5814972"/>
            <a:ext cx="3103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肯否定が不一致　→　</a:t>
            </a:r>
            <a:r>
              <a:rPr kumimoji="1" lang="en-US" altLang="ja-JP" sz="2000" i="1" dirty="0" smtClean="0">
                <a:solidFill>
                  <a:schemeClr val="bg1"/>
                </a:solidFill>
              </a:rPr>
              <a:t>-w</a:t>
            </a:r>
            <a:r>
              <a:rPr kumimoji="1" lang="en-US" altLang="ja-JP" sz="2000" i="1" baseline="-25000" dirty="0" smtClean="0">
                <a:solidFill>
                  <a:schemeClr val="bg1"/>
                </a:solidFill>
              </a:rPr>
              <a:t>ij</a:t>
            </a:r>
            <a:r>
              <a:rPr kumimoji="1" lang="ja-JP" altLang="en-US" sz="2000" i="1" dirty="0" smtClean="0">
                <a:solidFill>
                  <a:schemeClr val="bg1"/>
                </a:solidFill>
              </a:rPr>
              <a:t>　</a:t>
            </a:r>
            <a:endParaRPr kumimoji="1" lang="ja-JP" altLang="en-US" sz="2000" i="1" dirty="0">
              <a:solidFill>
                <a:schemeClr val="bg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398448" y="4143380"/>
            <a:ext cx="1285884" cy="785818"/>
          </a:xfrm>
          <a:prstGeom prst="rect">
            <a:avLst/>
          </a:prstGeom>
          <a:noFill/>
          <a:ln w="31750"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Spin Model (3/3)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928794" y="2186036"/>
          <a:ext cx="525780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3"/>
                <a:gridCol w="1752603"/>
                <a:gridCol w="175260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#Seeds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Spin</a:t>
                      </a:r>
                      <a:r>
                        <a:rPr kumimoji="1" lang="en-US" altLang="ja-JP" baseline="0" dirty="0" smtClean="0"/>
                        <a:t> model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Shortest-path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73.4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70.8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71.0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64.9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68.2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66.9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コンテンツ プレースホルダ 3"/>
          <p:cNvGraphicFramePr>
            <a:graphicFrameLocks/>
          </p:cNvGraphicFramePr>
          <p:nvPr/>
        </p:nvGraphicFramePr>
        <p:xfrm>
          <a:off x="1928794" y="4588846"/>
          <a:ext cx="525780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3"/>
                <a:gridCol w="1752603"/>
                <a:gridCol w="175260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#Seeds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Spin</a:t>
                      </a:r>
                      <a:r>
                        <a:rPr kumimoji="1" lang="en-US" altLang="ja-JP" baseline="0" dirty="0" smtClean="0"/>
                        <a:t> model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Bootstrapping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83.6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72.8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82.3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73.2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83.5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71.1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857356" y="1757408"/>
            <a:ext cx="1295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Dataset1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57356" y="4181781"/>
            <a:ext cx="1295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Dataset2</a:t>
            </a:r>
            <a:endParaRPr kumimoji="1" lang="ja-JP" altLang="en-US" sz="2400" dirty="0"/>
          </a:p>
        </p:txBody>
      </p:sp>
      <p:sp>
        <p:nvSpPr>
          <p:cNvPr id="8" name="下カーブ矢印 7"/>
          <p:cNvSpPr/>
          <p:nvPr/>
        </p:nvSpPr>
        <p:spPr>
          <a:xfrm flipH="1">
            <a:off x="4429124" y="1757408"/>
            <a:ext cx="1571636" cy="357190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下カーブ矢印 8"/>
          <p:cNvSpPr/>
          <p:nvPr/>
        </p:nvSpPr>
        <p:spPr>
          <a:xfrm flipH="1">
            <a:off x="4429124" y="4071942"/>
            <a:ext cx="1571636" cy="428628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74505" y="3714752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accent2"/>
                </a:solidFill>
              </a:rPr>
              <a:t>改善</a:t>
            </a:r>
            <a:endParaRPr kumimoji="1" lang="ja-JP" altLang="en-US" sz="2000" dirty="0">
              <a:solidFill>
                <a:schemeClr val="accent2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57752" y="135729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accent2"/>
                </a:solidFill>
              </a:rPr>
              <a:t>改善</a:t>
            </a:r>
            <a:endParaRPr kumimoji="1" lang="ja-JP" altLang="en-US" sz="2000" dirty="0">
              <a:solidFill>
                <a:schemeClr val="accent2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20456" y="6039169"/>
            <a:ext cx="3037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</a:t>
            </a:r>
            <a:r>
              <a:rPr kumimoji="1" lang="en-US" altLang="ja-JP" sz="2400" dirty="0" err="1" smtClean="0"/>
              <a:t>Takamura</a:t>
            </a:r>
            <a:r>
              <a:rPr kumimoji="1" lang="en-US" altLang="ja-JP" sz="2400" dirty="0" smtClean="0"/>
              <a:t> et al., 2005)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PageRank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14617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有向語彙ネットワーク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“見出し語　→　語釈文に出現した語”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sz="2600" dirty="0" smtClean="0"/>
              <a:t>	</a:t>
            </a:r>
            <a:r>
              <a:rPr lang="ja-JP" altLang="en-US" sz="2600" dirty="0" smtClean="0"/>
              <a:t>（正確には </a:t>
            </a:r>
            <a:r>
              <a:rPr lang="en-US" altLang="ja-JP" sz="2600" dirty="0" err="1" smtClean="0"/>
              <a:t>synset</a:t>
            </a:r>
            <a:r>
              <a:rPr lang="en-US" altLang="ja-JP" sz="2600" dirty="0" smtClean="0"/>
              <a:t>)</a:t>
            </a:r>
          </a:p>
          <a:p>
            <a:pPr lvl="1">
              <a:buNone/>
            </a:pPr>
            <a:r>
              <a:rPr lang="en-US" altLang="ja-JP" sz="2600" dirty="0" smtClean="0"/>
              <a:t>		</a:t>
            </a:r>
            <a:endParaRPr lang="en-US" altLang="ja-JP" dirty="0" smtClean="0"/>
          </a:p>
          <a:p>
            <a:r>
              <a:rPr lang="ja-JP" altLang="en-US" dirty="0" smtClean="0"/>
              <a:t>イメージ</a:t>
            </a:r>
            <a:endParaRPr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4672096" y="5000636"/>
            <a:ext cx="542846" cy="535785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714612" y="4286256"/>
            <a:ext cx="542846" cy="535785"/>
          </a:xfrm>
          <a:prstGeom prst="ellipse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71670" y="3886146"/>
            <a:ext cx="1920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dirty="0" smtClean="0"/>
              <a:t>見出し語（肯定）</a:t>
            </a:r>
            <a:endParaRPr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43372" y="3886146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語釈文中の語</a:t>
            </a:r>
            <a:endParaRPr kumimoji="1" lang="ja-JP" altLang="en-US" sz="2000" dirty="0"/>
          </a:p>
        </p:txBody>
      </p:sp>
      <p:sp>
        <p:nvSpPr>
          <p:cNvPr id="10" name="円/楕円 9"/>
          <p:cNvSpPr/>
          <p:nvPr/>
        </p:nvSpPr>
        <p:spPr>
          <a:xfrm>
            <a:off x="2714612" y="5000636"/>
            <a:ext cx="542846" cy="535785"/>
          </a:xfrm>
          <a:prstGeom prst="ellipse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2714612" y="5643578"/>
            <a:ext cx="542846" cy="535785"/>
          </a:xfrm>
          <a:prstGeom prst="ellipse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>
            <a:stCxn id="10" idx="6"/>
            <a:endCxn id="4" idx="2"/>
          </p:cNvCxnSpPr>
          <p:nvPr/>
        </p:nvCxnSpPr>
        <p:spPr>
          <a:xfrm>
            <a:off x="3257458" y="5268529"/>
            <a:ext cx="1414638" cy="1588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12" idx="6"/>
            <a:endCxn id="4" idx="3"/>
          </p:cNvCxnSpPr>
          <p:nvPr/>
        </p:nvCxnSpPr>
        <p:spPr>
          <a:xfrm flipV="1">
            <a:off x="3257458" y="5457957"/>
            <a:ext cx="1494136" cy="453514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6" idx="6"/>
            <a:endCxn id="4" idx="1"/>
          </p:cNvCxnSpPr>
          <p:nvPr/>
        </p:nvCxnSpPr>
        <p:spPr>
          <a:xfrm>
            <a:off x="3257458" y="4554149"/>
            <a:ext cx="1494136" cy="524951"/>
          </a:xfrm>
          <a:prstGeom prst="straightConnector1">
            <a:avLst/>
          </a:prstGeom>
          <a:ln w="317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線吹き出し 2 (枠付き) 24"/>
          <p:cNvSpPr/>
          <p:nvPr/>
        </p:nvSpPr>
        <p:spPr>
          <a:xfrm>
            <a:off x="5715008" y="4286256"/>
            <a:ext cx="2000264" cy="642942"/>
          </a:xfrm>
          <a:prstGeom prst="borderCallout2">
            <a:avLst>
              <a:gd name="adj1" fmla="val 18750"/>
              <a:gd name="adj2" fmla="val -8333"/>
              <a:gd name="adj3" fmla="val 17607"/>
              <a:gd name="adj4" fmla="val -27007"/>
              <a:gd name="adj5" fmla="val 157833"/>
              <a:gd name="adj6" fmla="val -37415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この語も肯定的</a:t>
            </a:r>
            <a:endParaRPr kumimoji="1" lang="en-US" altLang="ja-JP" sz="2000" dirty="0" smtClean="0"/>
          </a:p>
          <a:p>
            <a:pPr algn="ctr"/>
            <a:r>
              <a:rPr lang="ja-JP" altLang="en-US" sz="2000" dirty="0" smtClean="0"/>
              <a:t>な可能性が高い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背景</a:t>
            </a:r>
            <a:r>
              <a:rPr lang="en-US" altLang="ja-JP" dirty="0" smtClean="0"/>
              <a:t>: CGM</a:t>
            </a:r>
            <a:r>
              <a:rPr lang="ja-JP" altLang="en-US" dirty="0" smtClean="0"/>
              <a:t>の出現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CGM</a:t>
            </a:r>
          </a:p>
          <a:p>
            <a:pPr lvl="1"/>
            <a:r>
              <a:rPr lang="en-US" altLang="ja-JP" dirty="0" smtClean="0"/>
              <a:t>Consumer Generated Media</a:t>
            </a:r>
            <a:r>
              <a:rPr lang="ja-JP" altLang="en-US" dirty="0" smtClean="0"/>
              <a:t> のこと　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例えば </a:t>
            </a:r>
            <a:r>
              <a:rPr lang="en-US" altLang="ja-JP" dirty="0" smtClean="0"/>
              <a:t>Amazon </a:t>
            </a:r>
            <a:r>
              <a:rPr lang="ja-JP" altLang="en-US" dirty="0" smtClean="0"/>
              <a:t>に投稿されたレビューやブログなど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一般人が作成，発信するコンテンツである点がポイント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人々の“生の声”を拾える可能性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購買行動の決定支援 </a:t>
            </a:r>
            <a:r>
              <a:rPr kumimoji="1" lang="en-US" altLang="ja-JP" dirty="0" smtClean="0"/>
              <a:t>or </a:t>
            </a:r>
            <a:r>
              <a:rPr lang="ja-JP" altLang="en-US" dirty="0" smtClean="0"/>
              <a:t>企業における</a:t>
            </a:r>
            <a:r>
              <a:rPr kumimoji="1" lang="ja-JP" altLang="en-US" dirty="0" smtClean="0"/>
              <a:t>マーケティング 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kumimoji="1" lang="en-US" altLang="ja-JP" dirty="0" smtClean="0"/>
              <a:t>e.g., VAIO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type P</a:t>
            </a:r>
            <a:r>
              <a:rPr kumimoji="1" lang="ja-JP" altLang="en-US" dirty="0" smtClean="0"/>
              <a:t>が気になるんだけど</a:t>
            </a:r>
            <a:r>
              <a:rPr lang="ja-JP" altLang="en-US" dirty="0" smtClean="0"/>
              <a:t>，使いやすいの？</a:t>
            </a:r>
            <a:endParaRPr lang="en-US" altLang="ja-JP" dirty="0" smtClean="0"/>
          </a:p>
          <a:p>
            <a:pPr lvl="1">
              <a:buNone/>
            </a:pPr>
            <a:r>
              <a:rPr kumimoji="1" lang="en-US" altLang="ja-JP" dirty="0" smtClean="0"/>
              <a:t>	</a:t>
            </a:r>
          </a:p>
          <a:p>
            <a:pPr lvl="1"/>
            <a:r>
              <a:rPr kumimoji="1" lang="ja-JP" altLang="en-US" dirty="0" smtClean="0"/>
              <a:t>世論の集約と分析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kumimoji="1" lang="en-US" altLang="ja-JP" dirty="0" smtClean="0"/>
              <a:t>e.g., </a:t>
            </a:r>
            <a:r>
              <a:rPr kumimoji="1" lang="ja-JP" altLang="en-US" dirty="0" smtClean="0"/>
              <a:t>給付金ってみんなどう考えてるの？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評判分析のための辞書構築：まとめ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依然として</a:t>
            </a:r>
            <a:r>
              <a:rPr lang="en-US" altLang="ja-JP" dirty="0" smtClean="0"/>
              <a:t>NLP</a:t>
            </a:r>
            <a:r>
              <a:rPr lang="ja-JP" altLang="en-US" dirty="0" smtClean="0"/>
              <a:t>に辞書は重要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自動構築する方法が研究対象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人手による整備はコスト大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ML </a:t>
            </a:r>
            <a:r>
              <a:rPr kumimoji="1" lang="ja-JP" altLang="en-US" dirty="0" smtClean="0"/>
              <a:t>など </a:t>
            </a:r>
            <a:r>
              <a:rPr kumimoji="1" lang="en-US" altLang="ja-JP" dirty="0" smtClean="0"/>
              <a:t>data-driven </a:t>
            </a:r>
            <a:r>
              <a:rPr kumimoji="1" lang="ja-JP" altLang="en-US" dirty="0" smtClean="0"/>
              <a:t>なアプローチ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アプローチ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語彙ネットワーク　→　</a:t>
            </a:r>
            <a:r>
              <a:rPr lang="en-US" altLang="ja-JP" dirty="0" smtClean="0"/>
              <a:t>ML </a:t>
            </a:r>
            <a:r>
              <a:rPr lang="ja-JP" altLang="en-US" dirty="0" smtClean="0"/>
              <a:t>や </a:t>
            </a:r>
            <a:r>
              <a:rPr lang="en-US" altLang="ja-JP" dirty="0" smtClean="0"/>
              <a:t>link analysis</a:t>
            </a:r>
          </a:p>
          <a:p>
            <a:pPr lvl="1"/>
            <a:r>
              <a:rPr lang="ja-JP" altLang="en-US" dirty="0" smtClean="0"/>
              <a:t>共起　→　</a:t>
            </a:r>
            <a:r>
              <a:rPr lang="en-US" altLang="ja-JP" dirty="0" smtClean="0"/>
              <a:t>very large text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4. </a:t>
            </a:r>
            <a:r>
              <a:rPr lang="ja-JP" altLang="en-US" dirty="0" smtClean="0"/>
              <a:t>著者のプロファイリング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著者の属性判定</a:t>
            </a:r>
            <a:r>
              <a:rPr lang="en-US" altLang="ja-JP" dirty="0" smtClean="0"/>
              <a:t>(1/2)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57692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“誰が書いた</a:t>
            </a:r>
            <a:r>
              <a:rPr kumimoji="1" lang="ja-JP" altLang="en-US" dirty="0" smtClean="0"/>
              <a:t>評判”であるが大事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例えば，視聴率調査における </a:t>
            </a:r>
            <a:r>
              <a:rPr kumimoji="1" lang="en-US" altLang="ja-JP" dirty="0" smtClean="0"/>
              <a:t>F1</a:t>
            </a:r>
            <a:r>
              <a:rPr lang="ja-JP" altLang="en-US" dirty="0" smtClean="0"/>
              <a:t>層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M1 </a:t>
            </a:r>
            <a:r>
              <a:rPr kumimoji="1" lang="ja-JP" altLang="en-US" dirty="0" smtClean="0"/>
              <a:t>層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性別判定 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池田ら</a:t>
            </a:r>
            <a:r>
              <a:rPr lang="en-US" altLang="ja-JP" sz="2400" dirty="0" smtClean="0"/>
              <a:t>, 2006; </a:t>
            </a:r>
            <a:r>
              <a:rPr lang="ja-JP" altLang="en-US" sz="2400" dirty="0" smtClean="0"/>
              <a:t>小林ら</a:t>
            </a:r>
            <a:r>
              <a:rPr lang="en-US" altLang="ja-JP" sz="2400" dirty="0" smtClean="0"/>
              <a:t>, 2006)</a:t>
            </a:r>
          </a:p>
          <a:p>
            <a:pPr lvl="1"/>
            <a:r>
              <a:rPr kumimoji="1" lang="en-US" altLang="ja-JP" dirty="0" smtClean="0"/>
              <a:t>BOW</a:t>
            </a:r>
            <a:r>
              <a:rPr kumimoji="1" lang="ja-JP" altLang="en-US" dirty="0" smtClean="0"/>
              <a:t>素性 </a:t>
            </a:r>
            <a:r>
              <a:rPr kumimoji="1" lang="en-US" altLang="ja-JP" dirty="0" smtClean="0"/>
              <a:t>+ SVMs etc.</a:t>
            </a:r>
          </a:p>
          <a:p>
            <a:pPr lvl="1"/>
            <a:r>
              <a:rPr lang="en-US" altLang="ja-JP" dirty="0" smtClean="0"/>
              <a:t>612</a:t>
            </a:r>
            <a:r>
              <a:rPr lang="ja-JP" altLang="en-US" dirty="0" smtClean="0"/>
              <a:t>件のブログで実験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精度は約 </a:t>
            </a:r>
            <a:r>
              <a:rPr kumimoji="1" lang="en-US" altLang="ja-JP" dirty="0" smtClean="0"/>
              <a:t>89%</a:t>
            </a:r>
          </a:p>
          <a:p>
            <a:pPr lvl="1"/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442239" y="4286256"/>
          <a:ext cx="221457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1000132"/>
              </a:tblGrid>
              <a:tr h="35042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χ</a:t>
                      </a:r>
                      <a:r>
                        <a:rPr kumimoji="1" lang="ja-JP" altLang="en-US" dirty="0" smtClean="0"/>
                        <a:t>二乗値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単語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5042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89.6188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私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5042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50.6925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err="1" smtClean="0"/>
                        <a:t>ちゃん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5042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42.5347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かしら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5042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40.0182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買い物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5042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39.8401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もらう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5013611" y="3857628"/>
            <a:ext cx="30588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有効な素性（池田ら</a:t>
            </a:r>
            <a:r>
              <a:rPr kumimoji="1" lang="en-US" altLang="ja-JP" sz="2000" dirty="0" smtClean="0"/>
              <a:t>, 2006</a:t>
            </a:r>
            <a:r>
              <a:rPr kumimoji="1" lang="ja-JP" altLang="en-US" sz="2000" dirty="0" smtClean="0"/>
              <a:t>）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著者の属性判定</a:t>
            </a:r>
            <a:r>
              <a:rPr kumimoji="1" lang="en-US" altLang="ja-JP" dirty="0" smtClean="0"/>
              <a:t>(2/2)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43377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性格診断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Oberlander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Nowson</a:t>
            </a:r>
            <a:r>
              <a:rPr lang="en-US" altLang="ja-JP" dirty="0" smtClean="0"/>
              <a:t>, 2006)</a:t>
            </a:r>
          </a:p>
          <a:p>
            <a:pPr lvl="1"/>
            <a:r>
              <a:rPr lang="en-US" altLang="ja-JP" dirty="0" smtClean="0">
                <a:latin typeface="Microsoft Sans Serif" pitchFamily="34" charset="0"/>
              </a:rPr>
              <a:t>4</a:t>
            </a:r>
            <a:r>
              <a:rPr lang="ja-JP" altLang="en-US" dirty="0" err="1" smtClean="0">
                <a:latin typeface="Microsoft Sans Serif" pitchFamily="34" charset="0"/>
              </a:rPr>
              <a:t>つの</a:t>
            </a:r>
            <a:r>
              <a:rPr lang="ja-JP" altLang="en-US" dirty="0" smtClean="0">
                <a:latin typeface="Microsoft Sans Serif" pitchFamily="34" charset="0"/>
              </a:rPr>
              <a:t>軸</a:t>
            </a:r>
            <a:r>
              <a:rPr lang="en-US" altLang="ja-JP" dirty="0" smtClean="0">
                <a:latin typeface="Microsoft Sans Serif" pitchFamily="34" charset="0"/>
              </a:rPr>
              <a:t>(extraversion, agreeableness, openness, conscientiousness)</a:t>
            </a:r>
            <a:r>
              <a:rPr lang="ja-JP" altLang="en-US" dirty="0" smtClean="0">
                <a:latin typeface="Microsoft Sans Serif" pitchFamily="34" charset="0"/>
              </a:rPr>
              <a:t>に分類</a:t>
            </a:r>
            <a:endParaRPr lang="en-US" altLang="ja-JP" dirty="0" smtClean="0">
              <a:latin typeface="Microsoft Sans Serif" pitchFamily="34" charset="0"/>
            </a:endParaRPr>
          </a:p>
          <a:p>
            <a:pPr lvl="1"/>
            <a:r>
              <a:rPr lang="en-US" altLang="ja-JP" dirty="0" smtClean="0">
                <a:latin typeface="Microsoft Sans Serif" pitchFamily="34" charset="0"/>
              </a:rPr>
              <a:t>71</a:t>
            </a:r>
            <a:r>
              <a:rPr lang="ja-JP" altLang="en-US" dirty="0" smtClean="0">
                <a:latin typeface="Microsoft Sans Serif" pitchFamily="34" charset="0"/>
              </a:rPr>
              <a:t>人のブロガーで実験</a:t>
            </a:r>
            <a:endParaRPr lang="en-US" altLang="ja-JP" dirty="0" smtClean="0">
              <a:latin typeface="Microsoft Sans Serif" pitchFamily="34" charset="0"/>
            </a:endParaRP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BOW</a:t>
            </a:r>
            <a:r>
              <a:rPr lang="ja-JP" altLang="en-US" dirty="0" smtClean="0"/>
              <a:t>素性 </a:t>
            </a:r>
            <a:r>
              <a:rPr lang="en-US" altLang="ja-JP" dirty="0" smtClean="0"/>
              <a:t>+ </a:t>
            </a:r>
            <a:r>
              <a:rPr lang="ja-JP" altLang="en-US" dirty="0" smtClean="0"/>
              <a:t>ナイーブベイズ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>
                <a:sym typeface="Wingdings" pitchFamily="2" charset="2"/>
              </a:rPr>
              <a:t>ちょっと変わり種で面白い</a:t>
            </a:r>
            <a:endParaRPr lang="en-US" altLang="ja-JP" dirty="0" smtClean="0">
              <a:sym typeface="Wingdings" pitchFamily="2" charset="2"/>
            </a:endParaRPr>
          </a:p>
          <a:p>
            <a:pPr lvl="1"/>
            <a:r>
              <a:rPr lang="ja-JP" altLang="en-US" dirty="0" smtClean="0">
                <a:sym typeface="Wingdings" pitchFamily="2" charset="2"/>
              </a:rPr>
              <a:t>どの程度うまくいくのかは</a:t>
            </a:r>
            <a:r>
              <a:rPr lang="en-US" altLang="ja-JP" dirty="0" smtClean="0">
                <a:sym typeface="Wingdings" pitchFamily="2" charset="2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dirty="0" smtClean="0"/>
              <a:t>評判分析の紹介（</a:t>
            </a:r>
            <a:r>
              <a:rPr lang="en-US" altLang="ja-JP" dirty="0" smtClean="0"/>
              <a:t>ML</a:t>
            </a:r>
            <a:r>
              <a:rPr lang="ja-JP" altLang="en-US" dirty="0" smtClean="0"/>
              <a:t>を用いた事例を中心に）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kumimoji="1" lang="ja-JP" altLang="en-US" dirty="0" smtClean="0"/>
              <a:t>話題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評判情報を観点とした文書分類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属性にもとづく評判の要約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評判分析のための辞書構築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著者のプロファイリング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参考文献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乾孝司 </a:t>
            </a:r>
            <a:r>
              <a:rPr lang="en-US" altLang="ja-JP" dirty="0" smtClean="0"/>
              <a:t>and </a:t>
            </a:r>
            <a:r>
              <a:rPr lang="ja-JP" altLang="en-US" dirty="0" smtClean="0"/>
              <a:t>奥村学，“テキストを対象とした評価情報の分析に関する研究動向”</a:t>
            </a:r>
            <a:r>
              <a:rPr lang="en-US" altLang="ja-JP" dirty="0" smtClean="0"/>
              <a:t>,</a:t>
            </a:r>
            <a:r>
              <a:rPr lang="ja-JP" altLang="en-US" dirty="0" smtClean="0"/>
              <a:t>　自然言語処理</a:t>
            </a:r>
            <a:r>
              <a:rPr lang="en-US" altLang="ja-JP" dirty="0" smtClean="0"/>
              <a:t>, 2006</a:t>
            </a:r>
          </a:p>
          <a:p>
            <a:pPr lvl="1"/>
            <a:r>
              <a:rPr lang="en-US" altLang="ja-JP" dirty="0" smtClean="0"/>
              <a:t>Pang and Lee, “Opinion Mining and Sentiment Analysis”,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ご清聴</a:t>
            </a:r>
            <a:r>
              <a:rPr kumimoji="1" lang="ja-JP" altLang="en-US" dirty="0" smtClean="0"/>
              <a:t>ありがとうございました</a:t>
            </a:r>
            <a:endParaRPr kumimoji="1" lang="ja-JP" altLang="en-US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付録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このスライドは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40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やや</a:t>
            </a:r>
            <a:r>
              <a:rPr lang="en-US" altLang="ja-JP" dirty="0" smtClean="0"/>
              <a:t>M</a:t>
            </a:r>
            <a:r>
              <a:rPr lang="en-US" altLang="ja-JP" dirty="0" smtClean="0"/>
              <a:t>L</a:t>
            </a:r>
            <a:r>
              <a:rPr lang="ja-JP" altLang="en-US" dirty="0" smtClean="0"/>
              <a:t>に偏ったサーベイです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例えば</a:t>
            </a:r>
            <a:r>
              <a:rPr lang="en-US" altLang="ja-JP" dirty="0" smtClean="0"/>
              <a:t>(Turney,2002)</a:t>
            </a:r>
            <a:r>
              <a:rPr lang="ja-JP" altLang="en-US" dirty="0" smtClean="0"/>
              <a:t>は扱いがやや小さいですが評判分析の基本文献です．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“正確さ”よりも“平易さ”や“話しやすさ”を優先させています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特に数式やグラフィカルモデル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正確な知識が必要な方は，原著を読まれることをお薦めします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2000" dirty="0" smtClean="0"/>
              <a:t>Andrea </a:t>
            </a:r>
            <a:r>
              <a:rPr lang="en-US" altLang="ja-JP" sz="2000" dirty="0" err="1" smtClean="0"/>
              <a:t>Esuli</a:t>
            </a:r>
            <a:r>
              <a:rPr lang="en-US" altLang="ja-JP" sz="2000" dirty="0" smtClean="0"/>
              <a:t> and </a:t>
            </a:r>
            <a:r>
              <a:rPr lang="en-US" altLang="ja-JP" sz="2000" dirty="0" err="1" smtClean="0"/>
              <a:t>Fabrizio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Zebastiani</a:t>
            </a:r>
            <a:r>
              <a:rPr lang="en-US" altLang="ja-JP" sz="2000" dirty="0" smtClean="0"/>
              <a:t>, “</a:t>
            </a:r>
            <a:r>
              <a:rPr lang="en-US" altLang="ja-JP" sz="2000" dirty="0" err="1" smtClean="0"/>
              <a:t>PageRanking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WordNet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Synsets</a:t>
            </a:r>
            <a:r>
              <a:rPr lang="en-US" altLang="ja-JP" sz="2000" dirty="0" smtClean="0"/>
              <a:t>: An Application to Opinion Mining”, ACL07</a:t>
            </a:r>
          </a:p>
          <a:p>
            <a:r>
              <a:rPr lang="en-US" altLang="ja-JP" sz="2000" dirty="0" smtClean="0"/>
              <a:t>Michael </a:t>
            </a:r>
            <a:r>
              <a:rPr lang="en-US" altLang="ja-JP" sz="2000" dirty="0" err="1" smtClean="0"/>
              <a:t>Gamon</a:t>
            </a:r>
            <a:r>
              <a:rPr lang="en-US" altLang="ja-JP" sz="2000" dirty="0" smtClean="0"/>
              <a:t>, Anthony </a:t>
            </a:r>
            <a:r>
              <a:rPr lang="en-US" altLang="ja-JP" sz="2000" dirty="0" err="1" smtClean="0"/>
              <a:t>Aue</a:t>
            </a:r>
            <a:r>
              <a:rPr lang="en-US" altLang="ja-JP" sz="2000" dirty="0" smtClean="0"/>
              <a:t>, Simon </a:t>
            </a:r>
            <a:r>
              <a:rPr lang="en-US" altLang="ja-JP" sz="2000" dirty="0" err="1" smtClean="0"/>
              <a:t>Corston</a:t>
            </a:r>
            <a:r>
              <a:rPr lang="en-US" altLang="ja-JP" sz="2000" dirty="0" smtClean="0"/>
              <a:t>-Oliver, and Eric </a:t>
            </a:r>
            <a:r>
              <a:rPr lang="en-US" altLang="ja-JP" sz="2000" dirty="0" err="1" smtClean="0"/>
              <a:t>Ringger</a:t>
            </a:r>
            <a:r>
              <a:rPr lang="en-US" altLang="ja-JP" sz="2000" dirty="0" smtClean="0"/>
              <a:t>, “Pulse: Mining Customer Opinions from Free Text”, CIDA05</a:t>
            </a:r>
          </a:p>
          <a:p>
            <a:r>
              <a:rPr lang="en-US" altLang="ja-JP" sz="2000" dirty="0" err="1" smtClean="0"/>
              <a:t>Vasileios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Hatzivassiloglou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and </a:t>
            </a:r>
            <a:r>
              <a:rPr lang="en-US" altLang="ja-JP" sz="2000" dirty="0" smtClean="0"/>
              <a:t>Kathleen R. </a:t>
            </a:r>
            <a:r>
              <a:rPr lang="en-US" altLang="ja-JP" sz="2000" dirty="0" err="1" smtClean="0"/>
              <a:t>McKeown</a:t>
            </a:r>
            <a:r>
              <a:rPr lang="en-US" altLang="ja-JP" sz="2000" dirty="0" smtClean="0"/>
              <a:t>, </a:t>
            </a:r>
            <a:r>
              <a:rPr lang="en-US" altLang="ja-JP" sz="2000" dirty="0" smtClean="0"/>
              <a:t>“Predicting the Semantic Orientation of Adjectives”, ACL97</a:t>
            </a:r>
          </a:p>
          <a:p>
            <a:r>
              <a:rPr kumimoji="1" lang="en-US" altLang="ja-JP" sz="2000" dirty="0" err="1" smtClean="0"/>
              <a:t>Minqing</a:t>
            </a:r>
            <a:r>
              <a:rPr kumimoji="1" lang="en-US" altLang="ja-JP" sz="2000" dirty="0" smtClean="0"/>
              <a:t> </a:t>
            </a:r>
            <a:r>
              <a:rPr kumimoji="1" lang="en-US" altLang="ja-JP" sz="2000" dirty="0" err="1" smtClean="0"/>
              <a:t>Hu</a:t>
            </a:r>
            <a:r>
              <a:rPr kumimoji="1" lang="en-US" altLang="ja-JP" sz="2000" dirty="0" smtClean="0"/>
              <a:t> </a:t>
            </a:r>
            <a:r>
              <a:rPr kumimoji="1" lang="en-US" altLang="ja-JP" sz="2000" dirty="0" err="1" smtClean="0"/>
              <a:t>nad</a:t>
            </a:r>
            <a:r>
              <a:rPr kumimoji="1" lang="en-US" altLang="ja-JP" sz="2000" dirty="0" smtClean="0"/>
              <a:t> Bing Liu, “Mining and Summarizing Customer Reviews”, KDD04</a:t>
            </a:r>
          </a:p>
          <a:p>
            <a:r>
              <a:rPr lang="en-US" altLang="ja-JP" sz="2000" dirty="0" err="1" smtClean="0"/>
              <a:t>Nitin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Jindal</a:t>
            </a:r>
            <a:r>
              <a:rPr lang="en-US" altLang="ja-JP" sz="2000" dirty="0" smtClean="0"/>
              <a:t> and Bing Liu, “Identifying Comparative Sentences in Text Documents”, SIGIR06</a:t>
            </a:r>
            <a:endParaRPr kumimoji="1" lang="en-US" altLang="ja-JP" sz="2000" dirty="0" smtClean="0"/>
          </a:p>
          <a:p>
            <a:r>
              <a:rPr kumimoji="1" lang="en-US" altLang="ja-JP" sz="2000" dirty="0" smtClean="0"/>
              <a:t>Nobuhiro Kaji and Masaru Kitsuregawa, “Automatic Construction of Polarity-tagged Corpus from HTML Documents”, COLING/ACL06</a:t>
            </a:r>
          </a:p>
          <a:p>
            <a:r>
              <a:rPr kumimoji="1" lang="en-US" altLang="ja-JP" sz="2000" dirty="0" smtClean="0"/>
              <a:t>Nobuhiro Kaji and Masaru Kitsuregawa, “Building Lexicon for Sentiment Analysis from Massive Collection of HTML Documents”, EMNLP07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 err="1" smtClean="0"/>
              <a:t>Jaap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Kamps</a:t>
            </a:r>
            <a:r>
              <a:rPr lang="en-US" altLang="ja-JP" sz="2000" dirty="0" smtClean="0"/>
              <a:t>, Maarten Marx, Robert J. </a:t>
            </a:r>
            <a:r>
              <a:rPr lang="en-US" altLang="ja-JP" sz="2000" dirty="0" err="1" smtClean="0"/>
              <a:t>Mokken</a:t>
            </a:r>
            <a:r>
              <a:rPr lang="en-US" altLang="ja-JP" sz="2000" dirty="0" smtClean="0"/>
              <a:t>, and Maarten de </a:t>
            </a:r>
            <a:r>
              <a:rPr lang="en-US" altLang="ja-JP" sz="2000" dirty="0" err="1" smtClean="0"/>
              <a:t>Rijke</a:t>
            </a:r>
            <a:r>
              <a:rPr lang="en-US" altLang="ja-JP" sz="2000" dirty="0" smtClean="0"/>
              <a:t>, “Using </a:t>
            </a:r>
            <a:r>
              <a:rPr lang="en-US" altLang="ja-JP" sz="2000" dirty="0" err="1" smtClean="0"/>
              <a:t>WordNet</a:t>
            </a:r>
            <a:r>
              <a:rPr lang="en-US" altLang="ja-JP" sz="2000" dirty="0" smtClean="0"/>
              <a:t> to Measure Semantic Orientation of Adjectives”, </a:t>
            </a:r>
            <a:r>
              <a:rPr lang="en-US" altLang="ja-JP" sz="2000" dirty="0" smtClean="0"/>
              <a:t>LREC04</a:t>
            </a:r>
          </a:p>
          <a:p>
            <a:r>
              <a:rPr lang="en-US" altLang="ja-JP" sz="2000" dirty="0" smtClean="0"/>
              <a:t>Hiroshi </a:t>
            </a:r>
            <a:r>
              <a:rPr lang="en-US" altLang="ja-JP" sz="2000" dirty="0" err="1" smtClean="0"/>
              <a:t>Kanayama</a:t>
            </a:r>
            <a:r>
              <a:rPr lang="en-US" altLang="ja-JP" sz="2000" dirty="0" smtClean="0"/>
              <a:t> and Tetsuya </a:t>
            </a:r>
            <a:r>
              <a:rPr lang="en-US" altLang="ja-JP" sz="2000" dirty="0" err="1" smtClean="0"/>
              <a:t>Nasukawa</a:t>
            </a:r>
            <a:r>
              <a:rPr lang="en-US" altLang="ja-JP" sz="2000" dirty="0" smtClean="0"/>
              <a:t>, “Deeper Sentiment Analysis Using Machine Translation Technology”, COLING04</a:t>
            </a:r>
          </a:p>
          <a:p>
            <a:r>
              <a:rPr lang="en-US" altLang="ja-JP" sz="2000" dirty="0" smtClean="0"/>
              <a:t>Hiroshi </a:t>
            </a:r>
            <a:r>
              <a:rPr lang="en-US" altLang="ja-JP" sz="2000" dirty="0" err="1" smtClean="0"/>
              <a:t>Kanayama</a:t>
            </a:r>
            <a:r>
              <a:rPr lang="en-US" altLang="ja-JP" sz="2000" dirty="0" smtClean="0"/>
              <a:t> and Tetsuya </a:t>
            </a:r>
            <a:r>
              <a:rPr lang="en-US" altLang="ja-JP" sz="2000" dirty="0" err="1" smtClean="0"/>
              <a:t>Nasukawa</a:t>
            </a:r>
            <a:r>
              <a:rPr lang="en-US" altLang="ja-JP" sz="2000" dirty="0" smtClean="0"/>
              <a:t>, “Fully Automatic Lexicon Expansion for Domain-oriented Sentiment Analysis”, EMNLP07</a:t>
            </a:r>
          </a:p>
          <a:p>
            <a:r>
              <a:rPr lang="en-US" altLang="ja-JP" sz="2000" dirty="0" err="1" smtClean="0"/>
              <a:t>Soo</a:t>
            </a:r>
            <a:r>
              <a:rPr lang="en-US" altLang="ja-JP" sz="2000" dirty="0" smtClean="0"/>
              <a:t>-Min Kim and Eduard </a:t>
            </a:r>
            <a:r>
              <a:rPr lang="en-US" altLang="ja-JP" sz="2000" dirty="0" err="1" smtClean="0"/>
              <a:t>Hovy</a:t>
            </a:r>
            <a:r>
              <a:rPr lang="en-US" altLang="ja-JP" sz="2000" dirty="0" smtClean="0"/>
              <a:t>, “Extracting Opinions, Opinion Holders, and Topics Expressed in Online News Media Text”, COLING/ACL06 Workshop on Sentiment and Subjectivity in Text</a:t>
            </a:r>
          </a:p>
          <a:p>
            <a:r>
              <a:rPr lang="en-US" altLang="ja-JP" sz="2000" dirty="0" err="1" smtClean="0"/>
              <a:t>Nozomi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Kobayashi, </a:t>
            </a:r>
            <a:r>
              <a:rPr lang="en-US" altLang="ja-JP" sz="2000" dirty="0" err="1" smtClean="0"/>
              <a:t>Kentaro</a:t>
            </a:r>
            <a:r>
              <a:rPr lang="en-US" altLang="ja-JP" sz="2000" dirty="0" smtClean="0"/>
              <a:t> Inui, and Yuji Matsumoto, “Extracting Aspect-Evaluation and Aspect-of Relations in Opinion Mining”, EMNLP07</a:t>
            </a:r>
          </a:p>
          <a:p>
            <a:r>
              <a:rPr lang="en-US" altLang="ja-JP" sz="2000" dirty="0" smtClean="0"/>
              <a:t>Moshe Koppel and Jonathan </a:t>
            </a:r>
            <a:r>
              <a:rPr lang="en-US" altLang="ja-JP" sz="2000" dirty="0" err="1" smtClean="0"/>
              <a:t>Schler</a:t>
            </a:r>
            <a:r>
              <a:rPr lang="en-US" altLang="ja-JP" sz="2000" dirty="0" smtClean="0"/>
              <a:t>, “Using Neutral Examples for Learning Polarity”, </a:t>
            </a:r>
            <a:r>
              <a:rPr lang="en-US" altLang="ja-JP" sz="2000" dirty="0" smtClean="0"/>
              <a:t>FINEXIN05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NLP</a:t>
            </a:r>
            <a:r>
              <a:rPr lang="ja-JP" altLang="en-US" dirty="0" smtClean="0"/>
              <a:t>的に見ると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43378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CGM</a:t>
            </a:r>
            <a:r>
              <a:rPr lang="ja-JP" altLang="en-US" dirty="0" smtClean="0"/>
              <a:t>の出現に伴い，新しい解析技術が必要になった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テキスト中の</a:t>
            </a:r>
            <a:r>
              <a:rPr kumimoji="1" lang="ja-JP" altLang="en-US" dirty="0" smtClean="0"/>
              <a:t>評判や意見など</a:t>
            </a:r>
            <a:r>
              <a:rPr lang="ja-JP" altLang="en-US" dirty="0" smtClean="0"/>
              <a:t>を</a:t>
            </a:r>
            <a:r>
              <a:rPr kumimoji="1" lang="ja-JP" altLang="en-US" dirty="0" smtClean="0"/>
              <a:t>把握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斬新な問題に見える　→　論文書けそう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従来は，テキスト中の</a:t>
            </a:r>
            <a:r>
              <a:rPr lang="ja-JP" altLang="en-US" dirty="0" smtClean="0">
                <a:solidFill>
                  <a:srgbClr val="FF0000"/>
                </a:solidFill>
              </a:rPr>
              <a:t>客観的事実</a:t>
            </a:r>
            <a:r>
              <a:rPr lang="ja-JP" altLang="en-US" dirty="0" smtClean="0"/>
              <a:t>が興味の対象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e.g., </a:t>
            </a:r>
            <a:r>
              <a:rPr lang="ja-JP" altLang="en-US" dirty="0" smtClean="0"/>
              <a:t>イベント抽出，固有表現認識 </a:t>
            </a:r>
            <a:r>
              <a:rPr lang="en-US" altLang="ja-JP" dirty="0" smtClean="0"/>
              <a:t>etc.</a:t>
            </a:r>
          </a:p>
          <a:p>
            <a:pPr lvl="1"/>
            <a:r>
              <a:rPr lang="ja-JP" altLang="en-US" dirty="0" smtClean="0"/>
              <a:t>それと比較すると，評判とは極めて</a:t>
            </a:r>
            <a:r>
              <a:rPr lang="ja-JP" altLang="en-US" dirty="0" smtClean="0">
                <a:solidFill>
                  <a:srgbClr val="00B050"/>
                </a:solidFill>
              </a:rPr>
              <a:t>主観的内容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しかも応用先はかなりはっきりしている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 err="1" smtClean="0"/>
              <a:t>Taku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Kudo</a:t>
            </a:r>
            <a:r>
              <a:rPr lang="en-US" altLang="ja-JP" sz="2000" dirty="0" smtClean="0"/>
              <a:t> and Yuji Matsumoto, “A Boosting Algorithm for Classification of Semi-Structured Text”, EMNLP04</a:t>
            </a:r>
          </a:p>
          <a:p>
            <a:r>
              <a:rPr lang="en-US" altLang="ja-JP" sz="2000" dirty="0" smtClean="0"/>
              <a:t>Bo </a:t>
            </a:r>
            <a:r>
              <a:rPr lang="en-US" altLang="ja-JP" sz="2000" dirty="0" smtClean="0"/>
              <a:t>Pang, Lillian Lee, and </a:t>
            </a:r>
            <a:r>
              <a:rPr lang="en-US" altLang="ja-JP" sz="2000" dirty="0" err="1" smtClean="0"/>
              <a:t>Shivakumar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Vaithyanathan</a:t>
            </a:r>
            <a:r>
              <a:rPr lang="en-US" altLang="ja-JP" sz="2000" dirty="0" smtClean="0"/>
              <a:t>, “Thumbs up? Sentiment Classification using Machine Learning Techniques”, EMNLP02</a:t>
            </a:r>
          </a:p>
          <a:p>
            <a:r>
              <a:rPr lang="en-US" altLang="ja-JP" sz="2000" dirty="0" smtClean="0"/>
              <a:t>Bo Pang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and Lillian Lee, “A Sentiment Education: Sentiment Analysis Using Subjectivity Summarization Based on Minimum Cuts”, ACL04</a:t>
            </a:r>
          </a:p>
          <a:p>
            <a:r>
              <a:rPr lang="en-US" altLang="ja-JP" sz="2000" dirty="0" smtClean="0"/>
              <a:t>Bo Pang and Lillian Lee, “Seeing stars: Exploiting class relationships for sentiment categorization with respect to rating scales”, ACL05</a:t>
            </a:r>
          </a:p>
          <a:p>
            <a:r>
              <a:rPr lang="en-US" altLang="ja-JP" sz="2000" dirty="0" smtClean="0"/>
              <a:t>Ryan McDonald, Kerry </a:t>
            </a:r>
            <a:r>
              <a:rPr lang="en-US" altLang="ja-JP" sz="2000" dirty="0" err="1" smtClean="0"/>
              <a:t>Hannan</a:t>
            </a:r>
            <a:r>
              <a:rPr lang="en-US" altLang="ja-JP" sz="2000" dirty="0" smtClean="0"/>
              <a:t>, Tyler </a:t>
            </a:r>
            <a:r>
              <a:rPr lang="en-US" altLang="ja-JP" sz="2000" dirty="0" err="1" smtClean="0"/>
              <a:t>Neylon</a:t>
            </a:r>
            <a:r>
              <a:rPr lang="en-US" altLang="ja-JP" sz="2000" dirty="0" smtClean="0"/>
              <a:t>, Mike Wells, and Jeff Reynar, “Structured Models for Fine-to-Coarse Sentiment Analysis”, ACL07</a:t>
            </a:r>
          </a:p>
          <a:p>
            <a:r>
              <a:rPr lang="en-US" altLang="ja-JP" sz="2000" dirty="0" err="1" smtClean="0"/>
              <a:t>Qiaozhu</a:t>
            </a:r>
            <a:r>
              <a:rPr lang="en-US" altLang="ja-JP" sz="2000" dirty="0" smtClean="0"/>
              <a:t> Mei, </a:t>
            </a:r>
            <a:r>
              <a:rPr lang="en-US" altLang="ja-JP" sz="2000" dirty="0" err="1" smtClean="0"/>
              <a:t>Xu</a:t>
            </a:r>
            <a:r>
              <a:rPr lang="en-US" altLang="ja-JP" sz="2000" dirty="0" smtClean="0"/>
              <a:t> Ling, Matthew </a:t>
            </a:r>
            <a:r>
              <a:rPr lang="en-US" altLang="ja-JP" sz="2000" dirty="0" err="1" smtClean="0"/>
              <a:t>Wondra</a:t>
            </a:r>
            <a:r>
              <a:rPr lang="en-US" altLang="ja-JP" sz="2000" dirty="0" smtClean="0"/>
              <a:t>, Hang Su, and </a:t>
            </a:r>
            <a:r>
              <a:rPr lang="en-US" altLang="ja-JP" sz="2000" dirty="0" err="1" smtClean="0"/>
              <a:t>ChengXiang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Zhai</a:t>
            </a:r>
            <a:r>
              <a:rPr lang="en-US" altLang="ja-JP" sz="2000" dirty="0" smtClean="0"/>
              <a:t>, “Topic Sentiment Mixture: Modeling Facets and </a:t>
            </a:r>
            <a:r>
              <a:rPr lang="en-US" altLang="ja-JP" sz="2000" dirty="0" err="1" smtClean="0"/>
              <a:t>Opinons</a:t>
            </a:r>
            <a:r>
              <a:rPr lang="en-US" altLang="ja-JP" sz="2000" dirty="0" smtClean="0"/>
              <a:t> in Weblogs”, WWW07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2000" dirty="0" smtClean="0"/>
              <a:t>Tetsuya </a:t>
            </a:r>
            <a:r>
              <a:rPr lang="en-US" altLang="ja-JP" sz="2000" dirty="0" err="1" smtClean="0"/>
              <a:t>Nasukawa</a:t>
            </a:r>
            <a:r>
              <a:rPr lang="en-US" altLang="ja-JP" sz="2000" dirty="0" smtClean="0"/>
              <a:t> and </a:t>
            </a:r>
            <a:r>
              <a:rPr lang="en-US" altLang="ja-JP" sz="2000" dirty="0" err="1" smtClean="0"/>
              <a:t>Jeonghee</a:t>
            </a:r>
            <a:r>
              <a:rPr lang="en-US" altLang="ja-JP" sz="2000" dirty="0" smtClean="0"/>
              <a:t> Yi, “Sentiment Analysis: Capturing Favorability Using Natural Language Processing”, K-CAP03</a:t>
            </a:r>
            <a:endParaRPr lang="en-US" altLang="ja-JP" sz="2000" dirty="0" smtClean="0"/>
          </a:p>
          <a:p>
            <a:r>
              <a:rPr lang="en-US" altLang="ja-JP" sz="2000" dirty="0" smtClean="0"/>
              <a:t>Jon </a:t>
            </a:r>
            <a:r>
              <a:rPr lang="en-US" altLang="ja-JP" sz="2000" dirty="0" err="1" smtClean="0"/>
              <a:t>Oberlander</a:t>
            </a:r>
            <a:r>
              <a:rPr lang="en-US" altLang="ja-JP" sz="2000" dirty="0" smtClean="0"/>
              <a:t> and Scott </a:t>
            </a:r>
            <a:r>
              <a:rPr lang="en-US" altLang="ja-JP" sz="2000" dirty="0" err="1" smtClean="0"/>
              <a:t>Nowson</a:t>
            </a:r>
            <a:r>
              <a:rPr lang="en-US" altLang="ja-JP" sz="2000" dirty="0" smtClean="0"/>
              <a:t>, “Whose Thumb Is It Anyway? Classifying Author Personality from Weblog Text”, COLING/ACL06</a:t>
            </a:r>
          </a:p>
          <a:p>
            <a:r>
              <a:rPr lang="en-US" altLang="ja-JP" sz="2000" dirty="0" err="1" smtClean="0"/>
              <a:t>Hiroya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Takamura</a:t>
            </a:r>
            <a:r>
              <a:rPr lang="en-US" altLang="ja-JP" sz="2000" dirty="0" smtClean="0"/>
              <a:t>, Takashi Inui, and Manabu Okumura, “Extracting Semantic Orientations of Words using Spin Model”, ACL05</a:t>
            </a:r>
            <a:endParaRPr lang="en-US" altLang="ja-JP" sz="2000" dirty="0" smtClean="0"/>
          </a:p>
          <a:p>
            <a:r>
              <a:rPr lang="en-US" altLang="ja-JP" sz="2000" dirty="0" smtClean="0"/>
              <a:t>Ivan </a:t>
            </a:r>
            <a:r>
              <a:rPr lang="en-US" altLang="ja-JP" sz="2000" dirty="0" err="1" smtClean="0"/>
              <a:t>Titov</a:t>
            </a:r>
            <a:r>
              <a:rPr lang="en-US" altLang="ja-JP" sz="2000" dirty="0" smtClean="0"/>
              <a:t> and Ryan McDonald, “Modeling Online Reviews with Multi-grain Topic Models”, WWW08</a:t>
            </a:r>
          </a:p>
          <a:p>
            <a:r>
              <a:rPr lang="en-US" altLang="ja-JP" sz="2000" dirty="0" smtClean="0"/>
              <a:t>Ivan </a:t>
            </a:r>
            <a:r>
              <a:rPr lang="en-US" altLang="ja-JP" sz="2000" dirty="0" err="1" smtClean="0"/>
              <a:t>Titov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and </a:t>
            </a:r>
            <a:r>
              <a:rPr lang="en-US" altLang="ja-JP" sz="2000" dirty="0" err="1" smtClean="0"/>
              <a:t>RyanMcDonald</a:t>
            </a:r>
            <a:r>
              <a:rPr lang="en-US" altLang="ja-JP" sz="2000" dirty="0" smtClean="0"/>
              <a:t>, “A Joint Model for Text and Aspect Ratings for Sentiment Summarization”, ACL08</a:t>
            </a:r>
          </a:p>
          <a:p>
            <a:r>
              <a:rPr lang="en-US" altLang="ja-JP" sz="2000" dirty="0" err="1" smtClean="0"/>
              <a:t>Ryoko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Tokuhisa</a:t>
            </a:r>
            <a:r>
              <a:rPr lang="en-US" altLang="ja-JP" sz="2000" dirty="0" smtClean="0"/>
              <a:t>, </a:t>
            </a:r>
            <a:r>
              <a:rPr lang="en-US" altLang="ja-JP" sz="2000" dirty="0" err="1" smtClean="0"/>
              <a:t>Kentaro</a:t>
            </a:r>
            <a:r>
              <a:rPr lang="en-US" altLang="ja-JP" sz="2000" dirty="0" smtClean="0"/>
              <a:t> Inui, and Yuji Matsumoto, “Emotion Classification Using Massive Examples Extracted from the Web”, COLING08</a:t>
            </a:r>
          </a:p>
          <a:p>
            <a:r>
              <a:rPr lang="en-US" altLang="ja-JP" sz="2000" dirty="0" smtClean="0"/>
              <a:t>Peter </a:t>
            </a:r>
            <a:r>
              <a:rPr lang="en-US" altLang="ja-JP" sz="2000" dirty="0" err="1" smtClean="0"/>
              <a:t>Turney</a:t>
            </a:r>
            <a:r>
              <a:rPr lang="en-US" altLang="ja-JP" sz="2000" dirty="0" smtClean="0"/>
              <a:t>, “Thumbs Up or Thumbs Down? Semantic Orientation Applied to Unsupervised Classification of Reviews”, </a:t>
            </a:r>
            <a:r>
              <a:rPr lang="en-US" altLang="ja-JP" sz="2000" dirty="0" smtClean="0"/>
              <a:t>ACL02</a:t>
            </a:r>
            <a:endParaRPr lang="ja-JP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000" dirty="0" smtClean="0"/>
              <a:t>池田大輔</a:t>
            </a:r>
            <a:r>
              <a:rPr kumimoji="1" lang="en-US" altLang="ja-JP" sz="2000" dirty="0" smtClean="0"/>
              <a:t>, </a:t>
            </a:r>
            <a:r>
              <a:rPr kumimoji="1" lang="ja-JP" altLang="en-US" sz="2000" dirty="0" smtClean="0"/>
              <a:t>南野朋之</a:t>
            </a:r>
            <a:r>
              <a:rPr kumimoji="1" lang="en-US" altLang="ja-JP" sz="2000" dirty="0" smtClean="0"/>
              <a:t>, and </a:t>
            </a:r>
            <a:r>
              <a:rPr kumimoji="1" lang="ja-JP" altLang="en-US" sz="2000" dirty="0" smtClean="0"/>
              <a:t>奥村学</a:t>
            </a:r>
            <a:r>
              <a:rPr kumimoji="1" lang="en-US" altLang="ja-JP" sz="2000" dirty="0" smtClean="0"/>
              <a:t>, “blog</a:t>
            </a:r>
            <a:r>
              <a:rPr kumimoji="1" lang="ja-JP" altLang="en-US" sz="2000" dirty="0" smtClean="0"/>
              <a:t>の著者の性別推定</a:t>
            </a:r>
            <a:r>
              <a:rPr kumimoji="1" lang="en-US" altLang="ja-JP" sz="2000" dirty="0" smtClean="0"/>
              <a:t>”, </a:t>
            </a:r>
            <a:r>
              <a:rPr kumimoji="1" lang="ja-JP" altLang="en-US" sz="2000" dirty="0" smtClean="0"/>
              <a:t>言語処理学会全国大会</a:t>
            </a:r>
            <a:r>
              <a:rPr kumimoji="1" lang="en-US" altLang="ja-JP" sz="2000" dirty="0" smtClean="0"/>
              <a:t>, 2006</a:t>
            </a:r>
          </a:p>
          <a:p>
            <a:r>
              <a:rPr kumimoji="1" lang="ja-JP" altLang="en-US" sz="2000" dirty="0" smtClean="0"/>
              <a:t>岡野原大輔 </a:t>
            </a:r>
            <a:r>
              <a:rPr kumimoji="1" lang="en-US" altLang="ja-JP" sz="2000" dirty="0" smtClean="0"/>
              <a:t>and </a:t>
            </a:r>
            <a:r>
              <a:rPr kumimoji="1" lang="ja-JP" altLang="en-US" sz="2000" dirty="0" smtClean="0"/>
              <a:t>辻井潤一</a:t>
            </a:r>
            <a:r>
              <a:rPr kumimoji="1" lang="en-US" altLang="ja-JP" sz="2000" dirty="0" smtClean="0"/>
              <a:t>, “</a:t>
            </a:r>
            <a:r>
              <a:rPr kumimoji="1" lang="ja-JP" altLang="en-US" sz="2000" dirty="0" smtClean="0"/>
              <a:t>レビューに対する評価指標の自動付与</a:t>
            </a:r>
            <a:r>
              <a:rPr kumimoji="1" lang="en-US" altLang="ja-JP" sz="2000" dirty="0" smtClean="0"/>
              <a:t>”, </a:t>
            </a:r>
            <a:r>
              <a:rPr kumimoji="1" lang="ja-JP" altLang="en-US" sz="2000" dirty="0" smtClean="0"/>
              <a:t>自然言語処理</a:t>
            </a:r>
            <a:r>
              <a:rPr kumimoji="1" lang="en-US" altLang="ja-JP" sz="2000" dirty="0" smtClean="0"/>
              <a:t>, Volume 14, Number 3, 2007</a:t>
            </a:r>
          </a:p>
          <a:p>
            <a:r>
              <a:rPr lang="ja-JP" altLang="en-US" sz="2000" dirty="0" smtClean="0"/>
              <a:t>小林大祐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松村真宏</a:t>
            </a:r>
            <a:r>
              <a:rPr lang="en-US" altLang="ja-JP" sz="2000" dirty="0" smtClean="0"/>
              <a:t>, and </a:t>
            </a:r>
            <a:r>
              <a:rPr lang="ja-JP" altLang="en-US" sz="2000" dirty="0" smtClean="0"/>
              <a:t>石塚満</a:t>
            </a:r>
            <a:r>
              <a:rPr lang="en-US" altLang="ja-JP" sz="2000" dirty="0" smtClean="0"/>
              <a:t>, “</a:t>
            </a:r>
            <a:r>
              <a:rPr lang="ja-JP" altLang="en-US" sz="2000" dirty="0" smtClean="0"/>
              <a:t>ブログ記事の書き手の男女分類</a:t>
            </a:r>
            <a:r>
              <a:rPr lang="en-US" altLang="ja-JP" sz="2000" dirty="0" smtClean="0"/>
              <a:t>”, </a:t>
            </a:r>
            <a:r>
              <a:rPr lang="ja-JP" altLang="en-US" sz="2000" dirty="0" smtClean="0"/>
              <a:t>言語処理学会全国大会併設ワークショップ「感情・評価・態度と言語」</a:t>
            </a:r>
            <a:r>
              <a:rPr lang="en-US" altLang="ja-JP" sz="2000" dirty="0" smtClean="0"/>
              <a:t>, 2006</a:t>
            </a:r>
          </a:p>
          <a:p>
            <a:r>
              <a:rPr lang="ja-JP" altLang="en-US" sz="2000" dirty="0" smtClean="0"/>
              <a:t>小林のぞみ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乾健太郎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松本裕二</a:t>
            </a:r>
            <a:r>
              <a:rPr lang="en-US" altLang="ja-JP" sz="2000" dirty="0" smtClean="0"/>
              <a:t>, “</a:t>
            </a:r>
            <a:r>
              <a:rPr lang="ja-JP" altLang="en-US" sz="2000" dirty="0" smtClean="0"/>
              <a:t>意見情報の抽出</a:t>
            </a:r>
            <a:r>
              <a:rPr lang="en-US" altLang="ja-JP" sz="2000" dirty="0" smtClean="0"/>
              <a:t>/</a:t>
            </a:r>
            <a:r>
              <a:rPr lang="ja-JP" altLang="en-US" sz="2000" dirty="0" smtClean="0"/>
              <a:t>構造化のタスク仕様に関する考察</a:t>
            </a:r>
            <a:r>
              <a:rPr lang="en-US" altLang="ja-JP" sz="2000" dirty="0" smtClean="0"/>
              <a:t>”, </a:t>
            </a:r>
            <a:r>
              <a:rPr lang="ja-JP" altLang="en-US" sz="2000" dirty="0" smtClean="0"/>
              <a:t>情報処理学会研究報告</a:t>
            </a:r>
            <a:r>
              <a:rPr lang="en-US" altLang="ja-JP" sz="2000" dirty="0" smtClean="0"/>
              <a:t>NL171-18,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大きな</a:t>
            </a:r>
            <a:r>
              <a:rPr kumimoji="1" lang="ja-JP" altLang="en-US" dirty="0" smtClean="0"/>
              <a:t>流れ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1990</a:t>
            </a:r>
            <a:r>
              <a:rPr kumimoji="1" lang="ja-JP" altLang="en-US" dirty="0" smtClean="0"/>
              <a:t>年代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形容詞の肯定</a:t>
            </a:r>
            <a:r>
              <a:rPr lang="en-US" altLang="ja-JP" dirty="0" smtClean="0"/>
              <a:t>/</a:t>
            </a:r>
            <a:r>
              <a:rPr lang="ja-JP" altLang="en-US" dirty="0" smtClean="0"/>
              <a:t>否定分類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Hatzivassiloglou</a:t>
            </a:r>
            <a:r>
              <a:rPr kumimoji="1" lang="en-US" altLang="ja-JP" dirty="0" smtClean="0"/>
              <a:t> and </a:t>
            </a:r>
            <a:r>
              <a:rPr kumimoji="1" lang="en-US" altLang="ja-JP" dirty="0" err="1" smtClean="0"/>
              <a:t>McKeown</a:t>
            </a:r>
            <a:r>
              <a:rPr lang="en-US" altLang="ja-JP" dirty="0" smtClean="0"/>
              <a:t>, 1997)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	e</a:t>
            </a:r>
            <a:r>
              <a:rPr kumimoji="1" lang="en-US" altLang="ja-JP" dirty="0" smtClean="0"/>
              <a:t>.g.,  adequate </a:t>
            </a:r>
            <a:r>
              <a:rPr kumimoji="1" lang="ja-JP" altLang="en-US" dirty="0" smtClean="0"/>
              <a:t>→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肯定的</a:t>
            </a:r>
            <a:r>
              <a:rPr lang="ja-JP" altLang="en-US" dirty="0" smtClean="0"/>
              <a:t>，　</a:t>
            </a:r>
            <a:r>
              <a:rPr lang="en-US" altLang="ja-JP" dirty="0" smtClean="0"/>
              <a:t>troublesome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→　</a:t>
            </a:r>
            <a:r>
              <a:rPr kumimoji="1" lang="ja-JP" altLang="en-US" dirty="0" smtClean="0">
                <a:solidFill>
                  <a:srgbClr val="0070C0"/>
                </a:solidFill>
              </a:rPr>
              <a:t>否定的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2000</a:t>
            </a:r>
            <a:r>
              <a:rPr lang="ja-JP" altLang="en-US" dirty="0" smtClean="0"/>
              <a:t>年代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レビュー文書の肯定</a:t>
            </a:r>
            <a:r>
              <a:rPr lang="en-US" altLang="ja-JP" dirty="0" smtClean="0"/>
              <a:t>/</a:t>
            </a:r>
            <a:r>
              <a:rPr lang="ja-JP" altLang="en-US" dirty="0" smtClean="0"/>
              <a:t>否定分類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Turney</a:t>
            </a:r>
            <a:r>
              <a:rPr lang="en-US" altLang="ja-JP" dirty="0" smtClean="0"/>
              <a:t>, 2002; Pang et al., 2002)</a:t>
            </a:r>
          </a:p>
          <a:p>
            <a:pPr lvl="1"/>
            <a:r>
              <a:rPr kumimoji="1" lang="ja-JP" altLang="en-US" dirty="0" smtClean="0"/>
              <a:t>これ以降，評判分析が爆発的に流行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lang="ja-JP" altLang="en-US" dirty="0" smtClean="0"/>
              <a:t>評判分析を専門に扱う国際ワークショップ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e.g., AAAI spring symposium 2004,  </a:t>
            </a:r>
            <a:r>
              <a:rPr kumimoji="1" lang="en-US" altLang="ja-JP" dirty="0" smtClean="0"/>
              <a:t>ACL workshop 2006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r>
              <a:rPr lang="ja-JP" altLang="en-US" dirty="0" smtClean="0"/>
              <a:t>タスクが複雑化，詳細化しながら現在にいたる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205986"/>
            <a:ext cx="1428760" cy="1437328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ML</a:t>
            </a:r>
            <a:r>
              <a:rPr kumimoji="1" lang="ja-JP" altLang="en-US" dirty="0" smtClean="0"/>
              <a:t>が使われる局面</a:t>
            </a:r>
            <a:r>
              <a:rPr kumimoji="1" lang="en-US" altLang="ja-JP" dirty="0" smtClean="0"/>
              <a:t>(1/2)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 smtClean="0"/>
              <a:t>評判情報を観点とした文書分類</a:t>
            </a:r>
            <a:endParaRPr lang="en-US" altLang="ja-JP" sz="2800" dirty="0" smtClean="0"/>
          </a:p>
          <a:p>
            <a:pPr marL="514350" indent="-514350">
              <a:buFont typeface="+mj-lt"/>
              <a:buAutoNum type="arabicPeriod"/>
            </a:pPr>
            <a:endParaRPr kumimoji="1" lang="en-US" altLang="ja-JP" sz="2800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sz="2800" dirty="0" smtClean="0"/>
          </a:p>
          <a:p>
            <a:pPr marL="514350" indent="-514350">
              <a:buFont typeface="+mj-lt"/>
              <a:buAutoNum type="arabicPeriod"/>
            </a:pPr>
            <a:endParaRPr kumimoji="1" lang="en-US" altLang="ja-JP" sz="2800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/>
              <a:t>属性</a:t>
            </a:r>
            <a:r>
              <a:rPr kumimoji="1" lang="en-US" altLang="ja-JP" sz="2800" dirty="0" smtClean="0"/>
              <a:t>(aspect)</a:t>
            </a:r>
            <a:r>
              <a:rPr kumimoji="1" lang="ja-JP" altLang="en-US" sz="2800" dirty="0" smtClean="0"/>
              <a:t>に着目した評判</a:t>
            </a:r>
            <a:r>
              <a:rPr lang="ja-JP" altLang="en-US" sz="2800" dirty="0" smtClean="0"/>
              <a:t>要約</a:t>
            </a:r>
            <a:r>
              <a:rPr lang="en-US" altLang="ja-JP" sz="2800" dirty="0" smtClean="0"/>
              <a:t> or </a:t>
            </a:r>
            <a:r>
              <a:rPr lang="ja-JP" altLang="en-US" sz="2800" dirty="0" smtClean="0"/>
              <a:t>抽出</a:t>
            </a:r>
            <a:endParaRPr lang="en-US" altLang="ja-JP" dirty="0" smtClean="0"/>
          </a:p>
        </p:txBody>
      </p:sp>
      <p:sp>
        <p:nvSpPr>
          <p:cNvPr id="5" name="右矢印 4"/>
          <p:cNvSpPr/>
          <p:nvPr/>
        </p:nvSpPr>
        <p:spPr>
          <a:xfrm>
            <a:off x="4286248" y="2500306"/>
            <a:ext cx="714380" cy="50006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43504" y="2500306"/>
            <a:ext cx="1822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肯定 </a:t>
            </a:r>
            <a:r>
              <a:rPr kumimoji="1" lang="en-US" altLang="ja-JP" sz="2400" dirty="0" smtClean="0"/>
              <a:t>or </a:t>
            </a:r>
            <a:r>
              <a:rPr kumimoji="1" lang="ja-JP" altLang="en-US" sz="2400" dirty="0" smtClean="0"/>
              <a:t>否定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57290" y="2500306"/>
            <a:ext cx="2670924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評判が記述された文書</a:t>
            </a:r>
            <a:endParaRPr kumimoji="1" lang="en-US" altLang="ja-JP" sz="2000" dirty="0" smtClean="0"/>
          </a:p>
          <a:p>
            <a:pPr algn="ctr"/>
            <a:r>
              <a:rPr kumimoji="1" lang="ja-JP" altLang="en-US" sz="2000" dirty="0" smtClean="0"/>
              <a:t>（レビューなど）</a:t>
            </a:r>
            <a:endParaRPr kumimoji="1" lang="ja-JP" altLang="en-US" sz="2000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2285984" y="5180670"/>
          <a:ext cx="635798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5"/>
                <a:gridCol w="1143007"/>
                <a:gridCol w="4286280"/>
              </a:tblGrid>
              <a:tr h="15652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Aspect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Score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Mention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5652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Food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☆☆☆☆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“Best fish in the city”, “Excellent </a:t>
                      </a:r>
                      <a:r>
                        <a:rPr kumimoji="1" lang="en-US" altLang="ja-JP" baseline="0" dirty="0" smtClean="0"/>
                        <a:t> appetizer</a:t>
                      </a:r>
                      <a:r>
                        <a:rPr kumimoji="1" lang="en-US" altLang="ja-JP" dirty="0" smtClean="0"/>
                        <a:t>”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5652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Decor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☆☆☆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“Cozy with an old world feel”, “Too dark”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5652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Service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“Our waitress was rude”, “Awful service”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左カーブ矢印 13"/>
          <p:cNvSpPr/>
          <p:nvPr/>
        </p:nvSpPr>
        <p:spPr>
          <a:xfrm rot="16784168">
            <a:off x="1721582" y="4028254"/>
            <a:ext cx="506467" cy="1456125"/>
          </a:xfrm>
          <a:prstGeom prst="curvedLeftArrow">
            <a:avLst>
              <a:gd name="adj1" fmla="val 19973"/>
              <a:gd name="adj2" fmla="val 50000"/>
              <a:gd name="adj3" fmla="val 308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21901" y="4482667"/>
            <a:ext cx="41504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あるレストランの評判の要約例</a:t>
            </a:r>
            <a:endParaRPr lang="en-US" altLang="ja-JP" sz="2400" dirty="0" smtClean="0"/>
          </a:p>
          <a:p>
            <a:pPr algn="ctr"/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Titov</a:t>
            </a:r>
            <a:r>
              <a:rPr lang="en-US" altLang="ja-JP" sz="2000" dirty="0" smtClean="0"/>
              <a:t> and McDonald, 2008)</a:t>
            </a:r>
            <a:endParaRPr kumimoji="1"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5253" y="6100724"/>
            <a:ext cx="159210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レビュー集合</a:t>
            </a:r>
            <a:endParaRPr kumimoji="1" lang="en-US" altLang="ja-JP" sz="2000" dirty="0" smtClean="0"/>
          </a:p>
        </p:txBody>
      </p:sp>
      <p:pic>
        <p:nvPicPr>
          <p:cNvPr id="17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786322"/>
            <a:ext cx="1078871" cy="1085341"/>
          </a:xfrm>
          <a:prstGeom prst="rect">
            <a:avLst/>
          </a:prstGeom>
          <a:noFill/>
        </p:spPr>
      </p:pic>
      <p:pic>
        <p:nvPicPr>
          <p:cNvPr id="18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335" y="4871531"/>
            <a:ext cx="1078871" cy="1085341"/>
          </a:xfrm>
          <a:prstGeom prst="rect">
            <a:avLst/>
          </a:prstGeom>
          <a:noFill/>
        </p:spPr>
      </p:pic>
      <p:pic>
        <p:nvPicPr>
          <p:cNvPr id="19" name="Picture 3" descr="C:\Users\kaji\AppData\Local\Microsoft\Windows\Temporary Internet Files\Content.IE5\X5182EL4\MCj0432599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211" y="4942969"/>
            <a:ext cx="1078871" cy="10853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ML</a:t>
            </a:r>
            <a:r>
              <a:rPr lang="ja-JP" altLang="en-US" dirty="0" smtClean="0"/>
              <a:t>が使われる局面</a:t>
            </a:r>
            <a:r>
              <a:rPr lang="en-US" altLang="ja-JP" dirty="0" smtClean="0"/>
              <a:t>(2/2)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3"/>
            </a:pPr>
            <a:r>
              <a:rPr kumimoji="1" lang="ja-JP" altLang="en-US" dirty="0" smtClean="0"/>
              <a:t>辞書の自動構築</a:t>
            </a:r>
            <a:endParaRPr lang="en-US" altLang="ja-JP" dirty="0" smtClean="0"/>
          </a:p>
          <a:p>
            <a:pPr marL="514350" indent="-514350">
              <a:buAutoNum type="arabicPeriod" startAt="3"/>
            </a:pPr>
            <a:endParaRPr lang="en-US" altLang="ja-JP" dirty="0" smtClean="0"/>
          </a:p>
          <a:p>
            <a:pPr marL="514350" indent="-514350">
              <a:buAutoNum type="arabicPeriod" startAt="3"/>
            </a:pPr>
            <a:endParaRPr lang="en-US" altLang="ja-JP" dirty="0" smtClean="0"/>
          </a:p>
          <a:p>
            <a:pPr marL="514350" indent="-514350">
              <a:buAutoNum type="arabicPeriod" startAt="3"/>
            </a:pPr>
            <a:endParaRPr lang="en-US" altLang="ja-JP" dirty="0" smtClean="0"/>
          </a:p>
          <a:p>
            <a:pPr marL="514350" indent="-514350">
              <a:buAutoNum type="arabicPeriod" startAt="3"/>
            </a:pPr>
            <a:r>
              <a:rPr kumimoji="1" lang="ja-JP" altLang="en-US" dirty="0" smtClean="0"/>
              <a:t>著者（</a:t>
            </a:r>
            <a:r>
              <a:rPr kumimoji="1" lang="en-US" altLang="ja-JP" dirty="0" smtClean="0"/>
              <a:t>= </a:t>
            </a:r>
            <a:r>
              <a:rPr kumimoji="1" lang="ja-JP" altLang="en-US" dirty="0" smtClean="0"/>
              <a:t>評判の発信者</a:t>
            </a:r>
            <a:r>
              <a:rPr lang="ja-JP" altLang="en-US" dirty="0" smtClean="0"/>
              <a:t>）</a:t>
            </a:r>
            <a:r>
              <a:rPr kumimoji="1" lang="ja-JP" altLang="en-US" dirty="0" smtClean="0"/>
              <a:t>のプロファイリング</a:t>
            </a:r>
            <a:endParaRPr kumimoji="1" lang="en-US" altLang="ja-JP" dirty="0" smtClean="0"/>
          </a:p>
        </p:txBody>
      </p:sp>
      <p:sp>
        <p:nvSpPr>
          <p:cNvPr id="4" name="円柱 3"/>
          <p:cNvSpPr/>
          <p:nvPr/>
        </p:nvSpPr>
        <p:spPr>
          <a:xfrm>
            <a:off x="2000232" y="2428868"/>
            <a:ext cx="1571636" cy="1143008"/>
          </a:xfrm>
          <a:prstGeom prst="can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4286248" y="1857364"/>
            <a:ext cx="3071834" cy="1928826"/>
          </a:xfrm>
          <a:prstGeom prst="wedgeRoundRectCallout">
            <a:avLst>
              <a:gd name="adj1" fmla="val -82756"/>
              <a:gd name="adj2" fmla="val 439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</a:rPr>
              <a:t>おいしい　→　</a:t>
            </a:r>
            <a:r>
              <a:rPr lang="ja-JP" altLang="en-US" sz="2000" dirty="0" smtClean="0">
                <a:solidFill>
                  <a:srgbClr val="FF0000"/>
                </a:solidFill>
              </a:rPr>
              <a:t>肯定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ダメだ　→　</a:t>
            </a:r>
            <a:r>
              <a:rPr lang="ja-JP" altLang="en-US" sz="2000" dirty="0" smtClean="0">
                <a:solidFill>
                  <a:srgbClr val="0070C0"/>
                </a:solidFill>
              </a:rPr>
              <a:t>否定</a:t>
            </a:r>
            <a:endParaRPr lang="en-US" altLang="ja-JP" sz="2000" dirty="0" smtClean="0">
              <a:solidFill>
                <a:srgbClr val="0070C0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不安が大きい　→　</a:t>
            </a:r>
            <a:r>
              <a:rPr lang="ja-JP" altLang="en-US" sz="2000" dirty="0" smtClean="0">
                <a:solidFill>
                  <a:srgbClr val="0070C0"/>
                </a:solidFill>
              </a:rPr>
              <a:t>否定</a:t>
            </a:r>
            <a:endParaRPr lang="en-US" altLang="ja-JP" sz="2000" dirty="0" smtClean="0">
              <a:solidFill>
                <a:srgbClr val="0070C0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不安なし　→　</a:t>
            </a:r>
            <a:r>
              <a:rPr lang="ja-JP" altLang="en-US" sz="2000" dirty="0" smtClean="0">
                <a:solidFill>
                  <a:srgbClr val="FF0000"/>
                </a:solidFill>
              </a:rPr>
              <a:t>肯定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期待が大きい　→　</a:t>
            </a:r>
            <a:r>
              <a:rPr lang="ja-JP" altLang="en-US" sz="2000" dirty="0" smtClean="0">
                <a:solidFill>
                  <a:srgbClr val="FF0000"/>
                </a:solidFill>
              </a:rPr>
              <a:t>肯定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err="1" smtClean="0">
                <a:solidFill>
                  <a:schemeClr val="tx1"/>
                </a:solidFill>
              </a:rPr>
              <a:t>．．．．．．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pic>
        <p:nvPicPr>
          <p:cNvPr id="27649" name="Picture 1" descr="C:\Users\kaji\AppData\Local\Microsoft\Windows\Temporary Internet Files\Content.IE5\EYWQT29X\MCj0431615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457948"/>
            <a:ext cx="1828572" cy="1828572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2584724" y="603916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男？女？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8090</TotalTime>
  <Words>3536</Words>
  <PresentationFormat>画面に合わせる (4:3)</PresentationFormat>
  <Paragraphs>745</Paragraphs>
  <Slides>62</Slides>
  <Notes>9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62</vt:i4>
      </vt:variant>
    </vt:vector>
  </HeadingPairs>
  <TitlesOfParts>
    <vt:vector size="64" baseType="lpstr">
      <vt:lpstr>Office テーマ</vt:lpstr>
      <vt:lpstr>数式</vt:lpstr>
      <vt:lpstr>テキストからの評判分析と 機械学習</vt:lpstr>
      <vt:lpstr>講演の前に</vt:lpstr>
      <vt:lpstr>評判分析を概観する</vt:lpstr>
      <vt:lpstr>評判分析はこんな技術</vt:lpstr>
      <vt:lpstr>背景: CGMの出現</vt:lpstr>
      <vt:lpstr>NLP的に見ると</vt:lpstr>
      <vt:lpstr>大きな流れ</vt:lpstr>
      <vt:lpstr>MLが使われる局面(1/2)</vt:lpstr>
      <vt:lpstr>MLが使われる局面(2/2)</vt:lpstr>
      <vt:lpstr>評判情報を観点とした文書分類</vt:lpstr>
      <vt:lpstr>背景（一部繰り返し）</vt:lpstr>
      <vt:lpstr>MLが適用された初の事例</vt:lpstr>
      <vt:lpstr>インパクト大</vt:lpstr>
      <vt:lpstr>(Pang et al., 2002)以降</vt:lpstr>
      <vt:lpstr>A) 分類カテゴリの詳細化</vt:lpstr>
      <vt:lpstr>分類 VS. 回帰</vt:lpstr>
      <vt:lpstr>B) 評判箇所の検出</vt:lpstr>
      <vt:lpstr>段階的処理</vt:lpstr>
      <vt:lpstr>ひと工夫</vt:lpstr>
      <vt:lpstr>コスト最小化</vt:lpstr>
      <vt:lpstr>Min-Cut</vt:lpstr>
      <vt:lpstr>実験結果</vt:lpstr>
      <vt:lpstr>C) 肯否定が混在する文書の扱い</vt:lpstr>
      <vt:lpstr>McDonald’s Joint Model (1/2)</vt:lpstr>
      <vt:lpstr>McDonald’s Joint Model (2/2)</vt:lpstr>
      <vt:lpstr>評判情報にもとづく文書分類: まとめ</vt:lpstr>
      <vt:lpstr>2. 属性に着目した評判要約</vt:lpstr>
      <vt:lpstr>分類から要約へ</vt:lpstr>
      <vt:lpstr>評判要約</vt:lpstr>
      <vt:lpstr>評判の要約に関する研究</vt:lpstr>
      <vt:lpstr>LDA (Blei et al., 2003)</vt:lpstr>
      <vt:lpstr>トピックの粒度</vt:lpstr>
      <vt:lpstr>Multi-grain LDA (Titov and McDonald, 2008a)</vt:lpstr>
      <vt:lpstr>発見されたトピック</vt:lpstr>
      <vt:lpstr>トピック-属性の対応付け</vt:lpstr>
      <vt:lpstr>Multi-Aspect Sentiment Model (Titov and McDonald, 2008b)</vt:lpstr>
      <vt:lpstr>対応付け結果</vt:lpstr>
      <vt:lpstr>評判情報の要約：まとめ</vt:lpstr>
      <vt:lpstr>3. 評判分析のための辞書構築</vt:lpstr>
      <vt:lpstr>辞書</vt:lpstr>
      <vt:lpstr>手法1：語彙ネットワーク</vt:lpstr>
      <vt:lpstr>手法２：共起</vt:lpstr>
      <vt:lpstr>辞書構築に関する研究</vt:lpstr>
      <vt:lpstr>Shortest-path</vt:lpstr>
      <vt:lpstr>Bootstrapping</vt:lpstr>
      <vt:lpstr>Spin Model (1/3)</vt:lpstr>
      <vt:lpstr>Spin Models (2/3)</vt:lpstr>
      <vt:lpstr>Spin Model (3/3)</vt:lpstr>
      <vt:lpstr>PageRank</vt:lpstr>
      <vt:lpstr>評判分析のための辞書構築：まとめ</vt:lpstr>
      <vt:lpstr>4. 著者のプロファイリング</vt:lpstr>
      <vt:lpstr>著者の属性判定(1/2)</vt:lpstr>
      <vt:lpstr>著者の属性判定(2/2)</vt:lpstr>
      <vt:lpstr>まとめ</vt:lpstr>
      <vt:lpstr>ご清聴ありがとうございました</vt:lpstr>
      <vt:lpstr>付録</vt:lpstr>
      <vt:lpstr>このスライドは…</vt:lpstr>
      <vt:lpstr>参考文献1</vt:lpstr>
      <vt:lpstr>参考文献2</vt:lpstr>
      <vt:lpstr>参考文献3</vt:lpstr>
      <vt:lpstr>参考文献4</vt:lpstr>
      <vt:lpstr>参考文献5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テキストからの評判分析と 機械学習</dc:title>
  <dc:creator>kaji</dc:creator>
  <cp:lastModifiedBy>kaji</cp:lastModifiedBy>
  <cp:revision>1336</cp:revision>
  <dcterms:created xsi:type="dcterms:W3CDTF">2009-02-24T08:21:37Z</dcterms:created>
  <dcterms:modified xsi:type="dcterms:W3CDTF">2009-03-18T06:04:19Z</dcterms:modified>
</cp:coreProperties>
</file>