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75" r:id="rId6"/>
    <p:sldId id="276" r:id="rId7"/>
    <p:sldId id="282" r:id="rId8"/>
    <p:sldId id="283" r:id="rId9"/>
    <p:sldId id="286" r:id="rId10"/>
    <p:sldId id="284" r:id="rId11"/>
    <p:sldId id="285" r:id="rId12"/>
    <p:sldId id="260" r:id="rId13"/>
    <p:sldId id="277" r:id="rId14"/>
    <p:sldId id="281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3" d="100"/>
          <a:sy n="53" d="100"/>
        </p:scale>
        <p:origin x="-9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82781-0600-46C1-A68E-780FC09FE5ED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59DD4-8C2E-41E9-8929-7F6CD413BFA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59DD4-8C2E-41E9-8929-7F6CD413BFA5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600200"/>
            <a:ext cx="41434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r>
              <a:rPr kumimoji="1" lang="en-US" altLang="ja-JP" dirty="0" smtClean="0"/>
              <a:t>v</a:t>
            </a:r>
            <a:endParaRPr kumimoji="1" lang="ja-JP" altLang="en-US" dirty="0"/>
          </a:p>
        </p:txBody>
      </p:sp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4143404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16" name="コンテンツ プレースホルダ 2"/>
          <p:cNvSpPr>
            <a:spLocks noGrp="1"/>
          </p:cNvSpPr>
          <p:nvPr>
            <p:ph idx="13"/>
          </p:nvPr>
        </p:nvSpPr>
        <p:spPr>
          <a:xfrm>
            <a:off x="4714876" y="1571612"/>
            <a:ext cx="4143404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r>
              <a:rPr kumimoji="1" lang="en-US" altLang="ja-JP" dirty="0" smtClean="0"/>
              <a:t>vv</a:t>
            </a:r>
            <a:endParaRPr kumimoji="1" lang="ja-JP" altLang="en-US" dirty="0"/>
          </a:p>
        </p:txBody>
      </p:sp>
      <p:sp>
        <p:nvSpPr>
          <p:cNvPr id="17" name="コンテンツ プレースホルダ 2"/>
          <p:cNvSpPr>
            <a:spLocks noGrp="1"/>
          </p:cNvSpPr>
          <p:nvPr>
            <p:ph idx="14"/>
          </p:nvPr>
        </p:nvSpPr>
        <p:spPr>
          <a:xfrm>
            <a:off x="4714876" y="285729"/>
            <a:ext cx="4143404" cy="1143008"/>
          </a:xfrm>
        </p:spPr>
        <p:txBody>
          <a:bodyPr anchor="ctr" anchorCtr="0">
            <a:normAutofit/>
          </a:bodyPr>
          <a:lstStyle>
            <a:lvl1pPr>
              <a:buNone/>
              <a:defRPr sz="4400"/>
            </a:lvl1pPr>
            <a:lvl2pPr>
              <a:buNone/>
              <a:defRPr/>
            </a:lvl2pPr>
            <a:lvl5pPr algn="l">
              <a:buFontTx/>
              <a:buNone/>
              <a:defRPr sz="4400"/>
            </a:lvl5pPr>
          </a:lstStyle>
          <a:p>
            <a:pPr lvl="0"/>
            <a:endParaRPr kumimoji="1" lang="en-US" altLang="ja-JP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503ED-8045-4919-AC9E-6FD0B3D88800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503ED-8045-4919-AC9E-6FD0B3D88800}" type="datetimeFigureOut">
              <a:rPr kumimoji="1" lang="ja-JP" altLang="en-US" smtClean="0"/>
              <a:pPr/>
              <a:t>2011/10/3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4F2A2-1A84-43BB-990D-EA9B08672F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2011india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l.acm.or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772400" cy="285752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b="1" dirty="0" smtClean="0"/>
              <a:t>Web</a:t>
            </a:r>
            <a:r>
              <a:rPr kumimoji="1" lang="ja-JP" altLang="en-US" b="1" dirty="0" smtClean="0"/>
              <a:t>工学</a:t>
            </a:r>
            <a:r>
              <a:rPr lang="en-US" altLang="ja-JP" b="1" dirty="0" smtClean="0"/>
              <a:t> (</a:t>
            </a:r>
            <a:r>
              <a:rPr kumimoji="1" lang="en-US" altLang="ja-JP" b="1" dirty="0" smtClean="0"/>
              <a:t>Web Engineering)</a:t>
            </a:r>
            <a:br>
              <a:rPr kumimoji="1" lang="en-US" altLang="ja-JP" b="1" dirty="0" smtClean="0"/>
            </a:br>
            <a:r>
              <a:rPr lang="en-US" altLang="ja-JP" b="1" dirty="0" smtClean="0"/>
              <a:t>http://tinyurl.com/webeng2011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6400800" cy="1752600"/>
          </a:xfrm>
        </p:spPr>
        <p:txBody>
          <a:bodyPr/>
          <a:lstStyle/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豊田正史 </a:t>
            </a:r>
            <a:r>
              <a:rPr kumimoji="1" lang="en-US" altLang="ja-JP" dirty="0" smtClean="0">
                <a:solidFill>
                  <a:schemeClr val="tx1"/>
                </a:solidFill>
              </a:rPr>
              <a:t>(</a:t>
            </a:r>
            <a:r>
              <a:rPr lang="en-US" altLang="ja-JP" dirty="0" smtClean="0">
                <a:solidFill>
                  <a:schemeClr val="tx1"/>
                </a:solidFill>
              </a:rPr>
              <a:t>Masashi Toyoda)</a:t>
            </a:r>
          </a:p>
          <a:p>
            <a:pPr algn="l"/>
            <a:r>
              <a:rPr lang="en-US" altLang="ja-JP" dirty="0" smtClean="0">
                <a:solidFill>
                  <a:schemeClr val="tx1"/>
                </a:solidFill>
              </a:rPr>
              <a:t>E-mail: mtoyoda@acm.org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Monetization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1" dirty="0" smtClean="0"/>
              <a:t>Monetization I</a:t>
            </a:r>
          </a:p>
          <a:p>
            <a:pPr lvl="1"/>
            <a:r>
              <a:rPr lang="en-US" altLang="ja-JP" dirty="0" smtClean="0"/>
              <a:t>Auction mechanism, and incentivizing high-quality UGC</a:t>
            </a:r>
          </a:p>
          <a:p>
            <a:r>
              <a:rPr lang="en-US" altLang="ja-JP" b="1" dirty="0" smtClean="0"/>
              <a:t>Monetization II</a:t>
            </a:r>
          </a:p>
          <a:p>
            <a:pPr lvl="1"/>
            <a:r>
              <a:rPr lang="en-US" altLang="ja-JP" dirty="0" smtClean="0"/>
              <a:t>Advertising, and </a:t>
            </a:r>
            <a:r>
              <a:rPr lang="en-US" altLang="ja-JP" dirty="0" err="1" smtClean="0"/>
              <a:t>groupon</a:t>
            </a:r>
            <a:endParaRPr lang="en-US" altLang="ja-JP" dirty="0" smtClean="0"/>
          </a:p>
          <a:p>
            <a:r>
              <a:rPr lang="en-US" altLang="ja-JP" b="1" dirty="0" smtClean="0"/>
              <a:t>E-commerce</a:t>
            </a:r>
          </a:p>
          <a:p>
            <a:pPr lvl="1"/>
            <a:r>
              <a:rPr kumimoji="1" lang="en-US" altLang="ja-JP" dirty="0" smtClean="0"/>
              <a:t>Micropayments, and product search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Others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</a:rPr>
              <a:t>Multimedia</a:t>
            </a:r>
          </a:p>
          <a:p>
            <a:pPr lvl="1"/>
            <a:r>
              <a:rPr lang="en-US" altLang="ja-JP" dirty="0" smtClean="0"/>
              <a:t>Image ranking, video </a:t>
            </a:r>
            <a:r>
              <a:rPr lang="en-US" altLang="ja-JP" dirty="0" err="1" smtClean="0"/>
              <a:t>summalization</a:t>
            </a:r>
            <a:r>
              <a:rPr lang="en-US" altLang="ja-JP" dirty="0" smtClean="0"/>
              <a:t>, and transfer learning from text to images</a:t>
            </a:r>
          </a:p>
          <a:p>
            <a:r>
              <a:rPr lang="en-US" altLang="ja-JP" b="1" dirty="0" smtClean="0">
                <a:solidFill>
                  <a:srgbClr val="FF0000"/>
                </a:solidFill>
              </a:rPr>
              <a:t>Information credibility</a:t>
            </a:r>
          </a:p>
          <a:p>
            <a:pPr lvl="1"/>
            <a:r>
              <a:rPr lang="en-US" altLang="ja-JP" dirty="0" smtClean="0"/>
              <a:t>Spread of misinformation, credibility on twitter, misbehaving users in online video chat</a:t>
            </a:r>
          </a:p>
          <a:p>
            <a:r>
              <a:rPr lang="en-US" altLang="ja-JP" b="1" dirty="0" smtClean="0"/>
              <a:t>Web security</a:t>
            </a:r>
          </a:p>
          <a:p>
            <a:r>
              <a:rPr lang="en-US" altLang="ja-JP" b="1" dirty="0" smtClean="0"/>
              <a:t>Semantic analysis</a:t>
            </a:r>
          </a:p>
          <a:p>
            <a:r>
              <a:rPr lang="en-US" altLang="ja-JP" b="1" dirty="0" smtClean="0"/>
              <a:t>Performance and systems</a:t>
            </a:r>
          </a:p>
          <a:p>
            <a:r>
              <a:rPr lang="en-US" altLang="ja-JP" b="1" dirty="0" smtClean="0"/>
              <a:t>Query and ontology languages</a:t>
            </a:r>
          </a:p>
          <a:p>
            <a:r>
              <a:rPr lang="en-US" altLang="ja-JP" b="1" dirty="0" smtClean="0"/>
              <a:t>User interaction</a:t>
            </a:r>
          </a:p>
          <a:p>
            <a:r>
              <a:rPr lang="en-US" altLang="ja-JP" b="1" dirty="0" smtClean="0"/>
              <a:t>Web applications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214282" y="1600200"/>
            <a:ext cx="4143404" cy="5043510"/>
          </a:xfrm>
        </p:spPr>
        <p:txBody>
          <a:bodyPr>
            <a:normAutofit fontScale="62500" lnSpcReduction="20000"/>
          </a:bodyPr>
          <a:lstStyle/>
          <a:p>
            <a:r>
              <a:rPr lang="en-US" altLang="ja-JP" dirty="0" smtClean="0"/>
              <a:t>10/ 3(</a:t>
            </a:r>
            <a:r>
              <a:rPr lang="ja-JP" altLang="en-US" dirty="0" smtClean="0"/>
              <a:t>月）ガイダンス</a:t>
            </a:r>
            <a:endParaRPr lang="en-US" altLang="ja-JP" dirty="0" smtClean="0"/>
          </a:p>
          <a:p>
            <a:r>
              <a:rPr lang="en-US" altLang="ja-JP" dirty="0" smtClean="0"/>
              <a:t>10/10(</a:t>
            </a:r>
            <a:r>
              <a:rPr lang="ja-JP" altLang="en-US" dirty="0" smtClean="0"/>
              <a:t>月）休講　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発表論文候補提出</a:t>
            </a:r>
            <a:endParaRPr lang="en-US" altLang="ja-JP" dirty="0" smtClean="0"/>
          </a:p>
          <a:p>
            <a:r>
              <a:rPr lang="en-US" altLang="ja-JP" dirty="0" smtClean="0"/>
              <a:t>10/17(</a:t>
            </a:r>
            <a:r>
              <a:rPr lang="ja-JP" altLang="en-US" dirty="0" smtClean="0"/>
              <a:t>月）休講</a:t>
            </a:r>
            <a:endParaRPr lang="en-US" altLang="ja-JP" dirty="0" smtClean="0"/>
          </a:p>
          <a:p>
            <a:r>
              <a:rPr lang="en-US" altLang="ja-JP" dirty="0" smtClean="0"/>
              <a:t>10/ 24(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10/ 31(</a:t>
            </a:r>
            <a:r>
              <a:rPr lang="ja-JP" altLang="en-US" dirty="0" smtClean="0"/>
              <a:t>月） </a:t>
            </a:r>
            <a:endParaRPr lang="en-US" altLang="ja-JP" dirty="0" smtClean="0"/>
          </a:p>
          <a:p>
            <a:r>
              <a:rPr lang="en-US" altLang="ja-JP" dirty="0" smtClean="0"/>
              <a:t>11/7(</a:t>
            </a:r>
            <a:r>
              <a:rPr lang="ja-JP" altLang="en-US" dirty="0" smtClean="0"/>
              <a:t>月） 休講</a:t>
            </a:r>
            <a:endParaRPr lang="en-US" altLang="ja-JP" dirty="0" smtClean="0"/>
          </a:p>
          <a:p>
            <a:r>
              <a:rPr lang="en-US" altLang="ja-JP" dirty="0" smtClean="0"/>
              <a:t>11/14(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11/21(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11/28(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12/5(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12/12(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12/19(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1/ 16(</a:t>
            </a:r>
            <a:r>
              <a:rPr lang="ja-JP" altLang="en-US" dirty="0" smtClean="0"/>
              <a:t>月）</a:t>
            </a:r>
            <a:endParaRPr lang="en-US" altLang="ja-JP" dirty="0" smtClean="0"/>
          </a:p>
          <a:p>
            <a:r>
              <a:rPr lang="en-US" altLang="ja-JP" dirty="0" smtClean="0"/>
              <a:t>1/23(</a:t>
            </a:r>
            <a:r>
              <a:rPr lang="ja-JP" altLang="en-US" dirty="0" smtClean="0"/>
              <a:t>月） 　</a:t>
            </a:r>
            <a:endParaRPr lang="en-US" altLang="ja-JP" dirty="0" smtClean="0"/>
          </a:p>
          <a:p>
            <a:r>
              <a:rPr lang="en-US" altLang="ja-JP" dirty="0" smtClean="0"/>
              <a:t>1/30(</a:t>
            </a:r>
            <a:r>
              <a:rPr lang="ja-JP" altLang="en-US" dirty="0" smtClean="0"/>
              <a:t>月）　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スケジュール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3"/>
          </p:nvPr>
        </p:nvSpPr>
        <p:spPr>
          <a:xfrm>
            <a:off x="4714876" y="1571612"/>
            <a:ext cx="4143404" cy="5072098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10/ 3 (Mon)  Guidance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10/10(Mon)</a:t>
            </a:r>
            <a:r>
              <a:rPr lang="ja-JP" altLang="en-US" dirty="0" smtClean="0"/>
              <a:t>　</a:t>
            </a:r>
            <a:r>
              <a:rPr lang="en-US" altLang="ja-JP" dirty="0" smtClean="0"/>
              <a:t>Cancel, </a:t>
            </a:r>
          </a:p>
          <a:p>
            <a:pPr lvl="1"/>
            <a:r>
              <a:rPr lang="en-US" altLang="ja-JP" dirty="0" smtClean="0"/>
              <a:t>Submit list of papers to read</a:t>
            </a:r>
          </a:p>
          <a:p>
            <a:r>
              <a:rPr lang="en-US" altLang="ja-JP" dirty="0" smtClean="0"/>
              <a:t>10/17(Mon)</a:t>
            </a:r>
            <a:r>
              <a:rPr lang="ja-JP" altLang="en-US" dirty="0" smtClean="0"/>
              <a:t>　</a:t>
            </a:r>
            <a:r>
              <a:rPr lang="en-US" altLang="ja-JP" dirty="0" smtClean="0"/>
              <a:t>Cancel</a:t>
            </a:r>
          </a:p>
          <a:p>
            <a:r>
              <a:rPr lang="en-US" altLang="ja-JP" dirty="0" smtClean="0"/>
              <a:t>10/24(Mon)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10/31(Mon)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11/7(Mon)</a:t>
            </a:r>
            <a:r>
              <a:rPr lang="ja-JP" altLang="en-US" dirty="0" smtClean="0"/>
              <a:t>　</a:t>
            </a:r>
            <a:r>
              <a:rPr lang="en-US" altLang="ja-JP" dirty="0" smtClean="0"/>
              <a:t>Cancel</a:t>
            </a:r>
          </a:p>
          <a:p>
            <a:r>
              <a:rPr lang="en-US" altLang="ja-JP" dirty="0" smtClean="0"/>
              <a:t>11/14(Mon)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11/28(Mon)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12/5(Mon)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12/12(Mon)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12/29(Mon)</a:t>
            </a:r>
          </a:p>
          <a:p>
            <a:r>
              <a:rPr lang="en-US" altLang="ja-JP" dirty="0" smtClean="0"/>
              <a:t>1/16(Mon)</a:t>
            </a:r>
          </a:p>
          <a:p>
            <a:r>
              <a:rPr lang="en-US" altLang="ja-JP" dirty="0" smtClean="0"/>
              <a:t>1/23(Mon)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en-US" altLang="ja-JP" dirty="0" smtClean="0"/>
              <a:t>1/30(Mon)  </a:t>
            </a:r>
            <a:endParaRPr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US" altLang="ja-JP" dirty="0" smtClean="0"/>
              <a:t>Schedule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214282" y="1357298"/>
            <a:ext cx="4143404" cy="5357850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最初の日に発表する</a:t>
            </a:r>
            <a:r>
              <a:rPr lang="en-US" altLang="ja-JP" dirty="0" smtClean="0"/>
              <a:t>2,3</a:t>
            </a:r>
            <a:r>
              <a:rPr lang="ja-JP" altLang="en-US" dirty="0" smtClean="0"/>
              <a:t>名は今日決定</a:t>
            </a:r>
            <a:endParaRPr lang="en-US" altLang="ja-JP" dirty="0" smtClean="0"/>
          </a:p>
          <a:p>
            <a:r>
              <a:rPr lang="ja-JP" altLang="en-US" dirty="0" smtClean="0"/>
              <a:t>全員メールで以下を知らせること </a:t>
            </a:r>
            <a:r>
              <a:rPr lang="en-US" altLang="ja-JP" dirty="0" smtClean="0">
                <a:solidFill>
                  <a:srgbClr val="FF0000"/>
                </a:solidFill>
              </a:rPr>
              <a:t>(10/</a:t>
            </a:r>
            <a:r>
              <a:rPr lang="ja-JP" altLang="en-US" dirty="0" smtClean="0">
                <a:solidFill>
                  <a:srgbClr val="FF0000"/>
                </a:solidFill>
              </a:rPr>
              <a:t>１</a:t>
            </a:r>
            <a:r>
              <a:rPr lang="en-US" altLang="ja-JP" dirty="0" smtClean="0">
                <a:solidFill>
                  <a:srgbClr val="FF0000"/>
                </a:solidFill>
              </a:rPr>
              <a:t>0</a:t>
            </a:r>
            <a:r>
              <a:rPr lang="ja-JP" altLang="en-US" dirty="0" smtClean="0">
                <a:solidFill>
                  <a:srgbClr val="FF0000"/>
                </a:solidFill>
              </a:rPr>
              <a:t>〆切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kumimoji="1" lang="ja-JP" altLang="en-US" dirty="0" smtClean="0"/>
              <a:t>学籍番号、氏名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発表希望日</a:t>
            </a:r>
            <a:r>
              <a:rPr lang="ja-JP" altLang="en-US" dirty="0" smtClean="0"/>
              <a:t>（３日）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発表希望論文（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本）</a:t>
            </a:r>
            <a:endParaRPr kumimoji="1" lang="en-US" altLang="ja-JP" dirty="0" smtClean="0"/>
          </a:p>
          <a:p>
            <a:r>
              <a:rPr kumimoji="1" lang="en-US" altLang="ja-JP" smtClean="0"/>
              <a:t>10/14</a:t>
            </a:r>
            <a:r>
              <a:rPr kumimoji="1" lang="ja-JP" altLang="en-US" smtClean="0"/>
              <a:t>に</a:t>
            </a:r>
            <a:r>
              <a:rPr kumimoji="1" lang="ja-JP" altLang="en-US" dirty="0" smtClean="0"/>
              <a:t>割り当てとスケジュールを発表する</a:t>
            </a:r>
            <a:endParaRPr kumimoji="1" lang="en-US" altLang="ja-JP" dirty="0" smtClean="0"/>
          </a:p>
          <a:p>
            <a:r>
              <a:rPr lang="ja-JP" altLang="en-US" dirty="0" smtClean="0"/>
              <a:t>注意：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希望日が早いほど、論文選択は優先される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論文を変更したい場合、速やかに申し出ること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割り当て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3"/>
          </p:nvPr>
        </p:nvSpPr>
        <p:spPr>
          <a:xfrm>
            <a:off x="4714876" y="1285860"/>
            <a:ext cx="4143404" cy="5286412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Today, we decide the first 2 or 3 students</a:t>
            </a:r>
          </a:p>
          <a:p>
            <a:r>
              <a:rPr kumimoji="1" lang="en-US" altLang="ja-JP" dirty="0" smtClean="0"/>
              <a:t>All students should e-mail following info. </a:t>
            </a:r>
            <a:r>
              <a:rPr kumimoji="1" lang="en-US" altLang="ja-JP" dirty="0" smtClean="0">
                <a:solidFill>
                  <a:srgbClr val="FF0000"/>
                </a:solidFill>
              </a:rPr>
              <a:t>by 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１</a:t>
            </a:r>
            <a:r>
              <a:rPr kumimoji="1" lang="en-US" altLang="ja-JP" dirty="0" smtClean="0">
                <a:solidFill>
                  <a:srgbClr val="FF0000"/>
                </a:solidFill>
              </a:rPr>
              <a:t>0 Oct.</a:t>
            </a:r>
          </a:p>
          <a:p>
            <a:pPr lvl="1"/>
            <a:r>
              <a:rPr lang="en-US" altLang="ja-JP" dirty="0" smtClean="0"/>
              <a:t>Student No, Name</a:t>
            </a:r>
          </a:p>
          <a:p>
            <a:pPr lvl="1"/>
            <a:r>
              <a:rPr kumimoji="1" lang="en-US" altLang="ja-JP" dirty="0" smtClean="0"/>
              <a:t>3 candidate dates, and</a:t>
            </a:r>
          </a:p>
          <a:p>
            <a:pPr lvl="1"/>
            <a:r>
              <a:rPr lang="en-US" altLang="ja-JP" dirty="0" smtClean="0"/>
              <a:t>3 papers you want to present</a:t>
            </a:r>
          </a:p>
          <a:p>
            <a:r>
              <a:rPr kumimoji="1" lang="en-US" altLang="ja-JP" dirty="0" smtClean="0"/>
              <a:t>Assignment &amp; Schedule </a:t>
            </a:r>
            <a:r>
              <a:rPr lang="en-US" altLang="ja-JP" dirty="0" smtClean="0"/>
              <a:t>will be released on </a:t>
            </a:r>
            <a:r>
              <a:rPr lang="en-US" altLang="ja-JP" dirty="0" smtClean="0"/>
              <a:t>14 </a:t>
            </a:r>
            <a:r>
              <a:rPr lang="en-US" altLang="ja-JP" dirty="0" smtClean="0"/>
              <a:t>Oct. </a:t>
            </a:r>
          </a:p>
          <a:p>
            <a:r>
              <a:rPr kumimoji="1" lang="en-US" altLang="ja-JP" dirty="0" smtClean="0"/>
              <a:t>Note:</a:t>
            </a:r>
          </a:p>
          <a:p>
            <a:pPr lvl="1"/>
            <a:r>
              <a:rPr lang="en-US" altLang="ja-JP" dirty="0" smtClean="0"/>
              <a:t>Students who select earlier day  have more chance to present a preferred paper</a:t>
            </a:r>
          </a:p>
          <a:p>
            <a:pPr lvl="1"/>
            <a:r>
              <a:rPr kumimoji="1" lang="en-US" altLang="ja-JP" dirty="0" smtClean="0"/>
              <a:t>Let me know, if you change the paper to present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kumimoji="1" lang="en-US" altLang="ja-JP" dirty="0" smtClean="0"/>
              <a:t>Assignment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14282" y="285728"/>
            <a:ext cx="4357718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1</a:t>
            </a:r>
            <a:r>
              <a:rPr lang="ja-JP" altLang="en-US" dirty="0" smtClean="0"/>
              <a:t>回目</a:t>
            </a:r>
            <a:r>
              <a:rPr lang="en-US" altLang="ja-JP" dirty="0" smtClean="0"/>
              <a:t>(10/17 or 24)</a:t>
            </a:r>
            <a:r>
              <a:rPr lang="ja-JP" altLang="en-US" dirty="0" smtClean="0"/>
              <a:t>の発表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Web</a:t>
            </a:r>
            <a:r>
              <a:rPr lang="ja-JP" altLang="en-US" dirty="0" smtClean="0"/>
              <a:t>に関する研究分野の最近の動向について学ぶ</a:t>
            </a:r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目標</a:t>
            </a:r>
            <a:r>
              <a:rPr lang="en-US" altLang="ja-JP" dirty="0" smtClean="0"/>
              <a:t>	</a:t>
            </a:r>
            <a:endParaRPr lang="ja-JP" altLang="en-US" dirty="0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kumimoji="1" lang="en-US" altLang="ja-JP" dirty="0" smtClean="0"/>
              <a:t>Learn Web related research and its recent trends</a:t>
            </a:r>
            <a:endParaRPr kumimoji="1" lang="ja-JP" altLang="en-US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214282" y="1600200"/>
            <a:ext cx="4213702" cy="4525963"/>
          </a:xfrm>
        </p:spPr>
        <p:txBody>
          <a:bodyPr>
            <a:normAutofit fontScale="92500"/>
          </a:bodyPr>
          <a:lstStyle/>
          <a:p>
            <a:r>
              <a:rPr lang="ja-JP" altLang="en-US" dirty="0"/>
              <a:t>論文</a:t>
            </a:r>
            <a:r>
              <a:rPr lang="ja-JP" altLang="en-US" dirty="0" smtClean="0"/>
              <a:t>の輪講形式</a:t>
            </a:r>
            <a:endParaRPr lang="en-US" altLang="ja-JP" dirty="0" smtClean="0"/>
          </a:p>
          <a:p>
            <a:r>
              <a:rPr kumimoji="1" lang="ja-JP" altLang="en-US" dirty="0" smtClean="0"/>
              <a:t>毎回</a:t>
            </a:r>
            <a:r>
              <a:rPr kumimoji="1" lang="en-US" altLang="ja-JP" dirty="0" smtClean="0"/>
              <a:t>3,4</a:t>
            </a:r>
            <a:r>
              <a:rPr kumimoji="1" lang="ja-JP" altLang="en-US" dirty="0" smtClean="0"/>
              <a:t>本の論文を担当者が発表する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(15</a:t>
            </a:r>
            <a:r>
              <a:rPr lang="ja-JP" altLang="en-US" dirty="0" smtClean="0"/>
              <a:t>分発表、</a:t>
            </a:r>
            <a:r>
              <a:rPr lang="en-US" altLang="ja-JP" dirty="0" smtClean="0"/>
              <a:t>10</a:t>
            </a:r>
            <a:r>
              <a:rPr lang="ja-JP" altLang="en-US" dirty="0" smtClean="0"/>
              <a:t>分質疑）</a:t>
            </a:r>
            <a:endParaRPr kumimoji="1" lang="en-US" altLang="ja-JP" dirty="0" smtClean="0"/>
          </a:p>
          <a:p>
            <a:r>
              <a:rPr lang="ja-JP" altLang="en-US" dirty="0"/>
              <a:t>論文</a:t>
            </a:r>
            <a:r>
              <a:rPr lang="ja-JP" altLang="en-US" dirty="0" smtClean="0"/>
              <a:t>はメジャーな国際会議から自由に選択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(WWW, SIGIR, KDD, ACL, AAAI, …)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進め方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en-US" altLang="ja-JP" dirty="0" smtClean="0"/>
              <a:t>Seminar style</a:t>
            </a:r>
          </a:p>
          <a:p>
            <a:r>
              <a:rPr lang="en-US" altLang="ja-JP" dirty="0" smtClean="0"/>
              <a:t>Three or four students present research papers at each session</a:t>
            </a:r>
            <a:br>
              <a:rPr lang="en-US" altLang="ja-JP" dirty="0" smtClean="0"/>
            </a:br>
            <a:r>
              <a:rPr lang="en-US" altLang="ja-JP" dirty="0" smtClean="0"/>
              <a:t>(15 min. presentation, </a:t>
            </a:r>
            <a:br>
              <a:rPr lang="en-US" altLang="ja-JP" dirty="0" smtClean="0"/>
            </a:br>
            <a:r>
              <a:rPr lang="en-US" altLang="ja-JP" dirty="0" smtClean="0"/>
              <a:t>10 min. Q&amp;A)</a:t>
            </a:r>
          </a:p>
          <a:p>
            <a:r>
              <a:rPr lang="en-US" altLang="ja-JP" dirty="0" smtClean="0"/>
              <a:t>Papers are selected from measure international conferences</a:t>
            </a:r>
            <a:br>
              <a:rPr lang="en-US" altLang="ja-JP" dirty="0" smtClean="0"/>
            </a:br>
            <a:r>
              <a:rPr lang="en-US" altLang="ja-JP" dirty="0" smtClean="0"/>
              <a:t>(WWW, SIGIR, KDD, ACL, AAAI… )</a:t>
            </a:r>
          </a:p>
          <a:p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kumimoji="1" lang="en-US" altLang="ja-JP" dirty="0" smtClean="0"/>
              <a:t>Format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214282" y="1600200"/>
            <a:ext cx="4143404" cy="4972072"/>
          </a:xfrm>
        </p:spPr>
        <p:txBody>
          <a:bodyPr>
            <a:normAutofit/>
          </a:bodyPr>
          <a:lstStyle/>
          <a:p>
            <a:r>
              <a:rPr lang="ja-JP" altLang="en-US" dirty="0"/>
              <a:t>出席</a:t>
            </a:r>
            <a:r>
              <a:rPr lang="ja-JP" altLang="en-US" dirty="0" smtClean="0"/>
              <a:t>は取らない</a:t>
            </a:r>
            <a:endParaRPr lang="en-US" altLang="ja-JP" dirty="0" smtClean="0"/>
          </a:p>
          <a:p>
            <a:r>
              <a:rPr lang="ja-JP" altLang="en-US" dirty="0" smtClean="0"/>
              <a:t>条件：</a:t>
            </a:r>
            <a:endParaRPr lang="en-US" altLang="ja-JP" dirty="0" smtClean="0"/>
          </a:p>
          <a:p>
            <a:pPr lvl="1"/>
            <a:r>
              <a:rPr lang="ja-JP" altLang="en-US" dirty="0"/>
              <a:t>発表</a:t>
            </a:r>
            <a:r>
              <a:rPr lang="ja-JP" altLang="en-US" dirty="0" smtClean="0"/>
              <a:t>を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回行う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OR</a:t>
            </a:r>
          </a:p>
          <a:p>
            <a:pPr lvl="1"/>
            <a:r>
              <a:rPr lang="ja-JP" altLang="en-US" dirty="0"/>
              <a:t>レポート</a:t>
            </a:r>
            <a:r>
              <a:rPr lang="ja-JP" altLang="en-US" dirty="0" smtClean="0"/>
              <a:t>を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回提出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単位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3"/>
          </p:nvPr>
        </p:nvSpPr>
        <p:spPr>
          <a:xfrm>
            <a:off x="4714876" y="1571612"/>
            <a:ext cx="4143404" cy="4929222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No roll call</a:t>
            </a:r>
          </a:p>
          <a:p>
            <a:r>
              <a:rPr kumimoji="1" lang="en-US" altLang="ja-JP" dirty="0" smtClean="0"/>
              <a:t>Conditions:</a:t>
            </a:r>
          </a:p>
          <a:p>
            <a:pPr lvl="1"/>
            <a:r>
              <a:rPr lang="en-US" altLang="ja-JP" dirty="0" smtClean="0"/>
              <a:t>1 presentation, </a:t>
            </a:r>
            <a:br>
              <a:rPr lang="en-US" altLang="ja-JP" dirty="0" smtClean="0"/>
            </a:br>
            <a:r>
              <a:rPr lang="en-US" altLang="ja-JP" dirty="0" smtClean="0"/>
              <a:t>OR</a:t>
            </a:r>
          </a:p>
          <a:p>
            <a:pPr lvl="1"/>
            <a:r>
              <a:rPr lang="en-US" altLang="ja-JP" dirty="0" smtClean="0"/>
              <a:t>2 reports</a:t>
            </a:r>
          </a:p>
          <a:p>
            <a:pPr lvl="1">
              <a:buNone/>
            </a:pP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kumimoji="1" lang="en-US" altLang="ja-JP" dirty="0" smtClean="0"/>
              <a:t>Credits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 smtClean="0"/>
              <a:t>WWW2011 (Hyderabad, India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452596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The most prestigious conference on WWW</a:t>
            </a:r>
          </a:p>
          <a:p>
            <a:r>
              <a:rPr lang="en-US" altLang="ja-JP" dirty="0" smtClean="0"/>
              <a:t>13 research tracks </a:t>
            </a:r>
          </a:p>
          <a:p>
            <a:pPr lvl="1"/>
            <a:r>
              <a:rPr lang="en-US" altLang="ja-JP" dirty="0" smtClean="0"/>
              <a:t>658 submissions, accepted 81 papers (12</a:t>
            </a:r>
            <a:r>
              <a:rPr lang="ja-JP" altLang="en-US" dirty="0" smtClean="0"/>
              <a:t>％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Papers are open public at:</a:t>
            </a:r>
          </a:p>
          <a:p>
            <a:pPr lvl="1"/>
            <a:r>
              <a:rPr lang="en-US" altLang="ja-JP" dirty="0" smtClean="0">
                <a:hlinkClick r:id="rId3"/>
              </a:rPr>
              <a:t>http://www2011india.com/</a:t>
            </a:r>
            <a:endParaRPr lang="en-US" altLang="ja-JP" dirty="0" smtClean="0"/>
          </a:p>
          <a:p>
            <a:pPr lvl="1"/>
            <a:r>
              <a:rPr lang="en-US" altLang="ja-JP" dirty="0" smtClean="0">
                <a:hlinkClick r:id="rId4"/>
              </a:rPr>
              <a:t>http://dl.acm.org/</a:t>
            </a:r>
            <a:r>
              <a:rPr lang="en-US" altLang="ja-JP" dirty="0" smtClean="0"/>
              <a:t> 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Research Tracks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25806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Search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Behavioral Analysis and Personalization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Relevance and Ranking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Search Systems and Applications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Web mining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Bridging Structured and Unstructured Data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Content Analysis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Social Systems and Graph Analysis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Monetization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en-US" altLang="ja-JP" dirty="0" smtClean="0"/>
              <a:t>Abuse, Security, and Privacy</a:t>
            </a:r>
          </a:p>
          <a:p>
            <a:r>
              <a:rPr kumimoji="1" lang="en-US" altLang="ja-JP" dirty="0" smtClean="0"/>
              <a:t>Semantic Web</a:t>
            </a:r>
          </a:p>
          <a:p>
            <a:r>
              <a:rPr kumimoji="1" lang="en-US" altLang="ja-JP" dirty="0" smtClean="0"/>
              <a:t>User Interaction and Mobility</a:t>
            </a:r>
          </a:p>
          <a:p>
            <a:r>
              <a:rPr kumimoji="1" lang="en-US" altLang="ja-JP" dirty="0" smtClean="0"/>
              <a:t>Performance, Scalability, and Availability</a:t>
            </a:r>
          </a:p>
          <a:p>
            <a:r>
              <a:rPr lang="en-US" altLang="ja-JP" dirty="0" smtClean="0"/>
              <a:t>Software Infrastructure</a:t>
            </a:r>
          </a:p>
          <a:p>
            <a:r>
              <a:rPr kumimoji="1" lang="en-US" altLang="ja-JP" dirty="0" smtClean="0"/>
              <a:t>Web for Emerging Regions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Search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b="1" dirty="0" smtClean="0"/>
              <a:t>Intent understanding</a:t>
            </a:r>
          </a:p>
          <a:p>
            <a:pPr lvl="1"/>
            <a:r>
              <a:rPr lang="en-US" altLang="ja-JP" dirty="0" smtClean="0"/>
              <a:t>Query log, and click-through log analysis</a:t>
            </a:r>
          </a:p>
          <a:p>
            <a:r>
              <a:rPr lang="en-US" altLang="ja-JP" b="1" dirty="0" smtClean="0"/>
              <a:t>Recommendation</a:t>
            </a:r>
          </a:p>
          <a:p>
            <a:pPr lvl="1"/>
            <a:r>
              <a:rPr lang="en-US" altLang="ja-JP" dirty="0" smtClean="0"/>
              <a:t>Recommendation of queries, and news</a:t>
            </a:r>
          </a:p>
          <a:p>
            <a:r>
              <a:rPr lang="en-US" altLang="ja-JP" b="1" dirty="0" smtClean="0"/>
              <a:t>Query analysis</a:t>
            </a:r>
          </a:p>
          <a:p>
            <a:pPr lvl="1"/>
            <a:r>
              <a:rPr lang="en-US" altLang="ja-JP" dirty="0" smtClean="0"/>
              <a:t>Segmentation, completion, and spell correction</a:t>
            </a:r>
          </a:p>
          <a:p>
            <a:r>
              <a:rPr lang="en-US" altLang="ja-JP" b="1" dirty="0" smtClean="0"/>
              <a:t>Trust and diversity</a:t>
            </a:r>
          </a:p>
          <a:p>
            <a:r>
              <a:rPr lang="en-US" altLang="ja-JP" b="1" dirty="0" smtClean="0"/>
              <a:t>Ranking</a:t>
            </a:r>
          </a:p>
          <a:p>
            <a:pPr lvl="1"/>
            <a:r>
              <a:rPr lang="en-US" altLang="ja-JP" dirty="0" smtClean="0"/>
              <a:t>Learning-to-rank</a:t>
            </a:r>
          </a:p>
          <a:p>
            <a:r>
              <a:rPr lang="en-US" altLang="ja-JP" b="1" dirty="0" smtClean="0"/>
              <a:t>Evaluation</a:t>
            </a:r>
          </a:p>
          <a:p>
            <a:r>
              <a:rPr lang="en-US" altLang="ja-JP" b="1" dirty="0" smtClean="0"/>
              <a:t>Search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Web mining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b="1" dirty="0" smtClean="0"/>
              <a:t>Web mining</a:t>
            </a:r>
          </a:p>
          <a:p>
            <a:pPr lvl="1"/>
            <a:r>
              <a:rPr lang="en-US" altLang="ja-JP" dirty="0" smtClean="0"/>
              <a:t>Ranking model comparison, and link suggestion</a:t>
            </a:r>
          </a:p>
          <a:p>
            <a:r>
              <a:rPr lang="en-US" altLang="ja-JP" b="1" dirty="0" err="1" smtClean="0"/>
              <a:t>Spatio</a:t>
            </a:r>
            <a:r>
              <a:rPr lang="en-US" altLang="ja-JP" b="1" dirty="0" smtClean="0"/>
              <a:t>-temporal analysis</a:t>
            </a:r>
          </a:p>
          <a:p>
            <a:pPr lvl="1"/>
            <a:r>
              <a:rPr lang="en-US" altLang="ja-JP" dirty="0" smtClean="0"/>
              <a:t>Geographical topic discovery, topic evolution, and news stream clustering</a:t>
            </a:r>
          </a:p>
          <a:p>
            <a:r>
              <a:rPr lang="en-US" altLang="ja-JP" b="1" dirty="0" smtClean="0"/>
              <a:t>Information extraction</a:t>
            </a:r>
          </a:p>
          <a:p>
            <a:pPr lvl="1"/>
            <a:r>
              <a:rPr lang="en-US" altLang="ja-JP" dirty="0" smtClean="0"/>
              <a:t>Set expansion, website clustering, and attribute value discovery</a:t>
            </a:r>
          </a:p>
          <a:p>
            <a:r>
              <a:rPr lang="en-US" altLang="ja-JP" b="1" dirty="0" smtClean="0"/>
              <a:t>Clustering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Social Systems and Graph Analysis	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b="1" dirty="0" smtClean="0"/>
              <a:t>Temporal dynamics</a:t>
            </a:r>
          </a:p>
          <a:p>
            <a:pPr lvl="1"/>
            <a:r>
              <a:rPr lang="en-US" altLang="ja-JP" dirty="0" smtClean="0"/>
              <a:t>Twitter graph, rating network, and friendship/interest network</a:t>
            </a:r>
          </a:p>
          <a:p>
            <a:r>
              <a:rPr lang="en-US" altLang="ja-JP" b="1" dirty="0" smtClean="0"/>
              <a:t>Social network analysis</a:t>
            </a:r>
          </a:p>
          <a:p>
            <a:pPr lvl="1"/>
            <a:r>
              <a:rPr lang="en-US" altLang="ja-JP" dirty="0" smtClean="0"/>
              <a:t>P2P lending, hierarchy, and bias</a:t>
            </a:r>
          </a:p>
          <a:p>
            <a:r>
              <a:rPr lang="en-US" altLang="ja-JP" b="1" dirty="0" smtClean="0"/>
              <a:t>Social network algorithms</a:t>
            </a:r>
          </a:p>
          <a:p>
            <a:pPr lvl="1"/>
            <a:r>
              <a:rPr lang="en-US" altLang="ja-JP" dirty="0" smtClean="0"/>
              <a:t>Triangle counting, bucket testing, and neighborhood function</a:t>
            </a:r>
          </a:p>
          <a:p>
            <a:r>
              <a:rPr lang="en-US" altLang="ja-JP" b="1" dirty="0" smtClean="0"/>
              <a:t>Diffusion</a:t>
            </a:r>
          </a:p>
          <a:p>
            <a:pPr lvl="1"/>
            <a:r>
              <a:rPr lang="en-US" altLang="ja-JP" dirty="0" smtClean="0"/>
              <a:t>Twitter analysis (</a:t>
            </a:r>
            <a:r>
              <a:rPr lang="en-US" altLang="ja-JP" dirty="0" err="1" smtClean="0"/>
              <a:t>hashtag</a:t>
            </a:r>
            <a:r>
              <a:rPr lang="en-US" altLang="ja-JP" dirty="0" smtClean="0"/>
              <a:t>, lists), and short URLs analysis</a:t>
            </a:r>
          </a:p>
          <a:p>
            <a:r>
              <a:rPr lang="en-US" altLang="ja-JP" b="1" dirty="0" smtClean="0"/>
              <a:t>Information spread</a:t>
            </a:r>
          </a:p>
          <a:p>
            <a:pPr lvl="1"/>
            <a:r>
              <a:rPr lang="en-US" altLang="ja-JP" dirty="0" err="1" smtClean="0"/>
              <a:t>Milgram</a:t>
            </a:r>
            <a:r>
              <a:rPr lang="en-US" altLang="ja-JP" dirty="0" smtClean="0"/>
              <a:t>-routing, and linguistic style accommodation in twitter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1297</TotalTime>
  <Words>553</Words>
  <Application>Microsoft Office PowerPoint</Application>
  <PresentationFormat>画面に合わせる (4:3)</PresentationFormat>
  <Paragraphs>153</Paragraphs>
  <Slides>14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テーマ</vt:lpstr>
      <vt:lpstr>Web工学 (Web Engineering) http://tinyurl.com/webeng2011</vt:lpstr>
      <vt:lpstr>目標 </vt:lpstr>
      <vt:lpstr>進め方</vt:lpstr>
      <vt:lpstr>単位</vt:lpstr>
      <vt:lpstr>WWW2011 (Hyderabad, India）</vt:lpstr>
      <vt:lpstr>Research Tracks</vt:lpstr>
      <vt:lpstr>Search</vt:lpstr>
      <vt:lpstr>Web mining</vt:lpstr>
      <vt:lpstr>Social Systems and Graph Analysis </vt:lpstr>
      <vt:lpstr>Monetization</vt:lpstr>
      <vt:lpstr>Others</vt:lpstr>
      <vt:lpstr>スケジュール</vt:lpstr>
      <vt:lpstr>割り当て</vt:lpstr>
      <vt:lpstr>1回目(10/17 or 24)の発表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Web工学 Web Engineering</dc:title>
  <dc:creator>toyoda</dc:creator>
  <cp:lastModifiedBy>toyoda</cp:lastModifiedBy>
  <cp:revision>81</cp:revision>
  <dcterms:created xsi:type="dcterms:W3CDTF">2009-10-01T11:12:54Z</dcterms:created>
  <dcterms:modified xsi:type="dcterms:W3CDTF">2011-10-03T06:20:08Z</dcterms:modified>
</cp:coreProperties>
</file>